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PT Sans Narrow"/>
      <p:regular r:id="rId22"/>
      <p:bold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PTSansNarrow-regular.fntdata"/><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PTSansNarrow-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46ec6cb547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46ec6cb547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46ec6cb547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46ec6cb547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46ec6cb547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46ec6cb547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46ec6cb547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46ec6cb547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46ec6cb547_5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46ec6cb547_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46ec6cb547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46ec6cb547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46ec6cb547_5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46ec6cb547_5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46e86d405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46e86d40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46ec6cb5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46ec6cb5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46ec6cb547_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46ec6cb547_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46e86d405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46e86d405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46e86d405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46e86d405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46e86d405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46e86d40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46ec6cb547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46ec6cb547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46ec6cb547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46ec6cb547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www.youtube.com/watch?v=swYuL6JigJY" TargetMode="External"/><Relationship Id="rId4" Type="http://schemas.openxmlformats.org/officeDocument/2006/relationships/image" Target="../media/image7.jpg"/><Relationship Id="rId5"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www.youtube.com/watch?v=KfTfhyQ2exA" TargetMode="External"/><Relationship Id="rId4" Type="http://schemas.openxmlformats.org/officeDocument/2006/relationships/image" Target="../media/image16.jpg"/><Relationship Id="rId5"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jp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2.png"/><Relationship Id="rId9" Type="http://schemas.openxmlformats.org/officeDocument/2006/relationships/image" Target="../media/image11.png"/><Relationship Id="rId5" Type="http://schemas.openxmlformats.org/officeDocument/2006/relationships/image" Target="../media/image5.png"/><Relationship Id="rId6" Type="http://schemas.openxmlformats.org/officeDocument/2006/relationships/image" Target="../media/image4.png"/><Relationship Id="rId7" Type="http://schemas.openxmlformats.org/officeDocument/2006/relationships/image" Target="../media/image10.png"/><Relationship Id="rId8"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nvSpPr>
        <p:spPr>
          <a:xfrm>
            <a:off x="2758075" y="2571750"/>
            <a:ext cx="4039800" cy="125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800">
                <a:latin typeface="Times New Roman"/>
                <a:ea typeface="Times New Roman"/>
                <a:cs typeface="Times New Roman"/>
                <a:sym typeface="Times New Roman"/>
              </a:rPr>
              <a:t>               </a:t>
            </a:r>
            <a:r>
              <a:rPr b="1" i="1" lang="en" sz="2400">
                <a:latin typeface="Times New Roman"/>
                <a:ea typeface="Times New Roman"/>
                <a:cs typeface="Times New Roman"/>
                <a:sym typeface="Times New Roman"/>
              </a:rPr>
              <a:t>   Group: 03</a:t>
            </a:r>
            <a:endParaRPr b="1" i="1" sz="2400">
              <a:latin typeface="Times New Roman"/>
              <a:ea typeface="Times New Roman"/>
              <a:cs typeface="Times New Roman"/>
              <a:sym typeface="Times New Roman"/>
            </a:endParaRPr>
          </a:p>
          <a:p>
            <a:pPr indent="0" lvl="0" marL="0" rtl="0" algn="l">
              <a:spcBef>
                <a:spcPts val="0"/>
              </a:spcBef>
              <a:spcAft>
                <a:spcPts val="0"/>
              </a:spcAft>
              <a:buNone/>
            </a:pPr>
            <a:br>
              <a:rPr lang="en" sz="1800">
                <a:latin typeface="Times New Roman"/>
                <a:ea typeface="Times New Roman"/>
                <a:cs typeface="Times New Roman"/>
                <a:sym typeface="Times New Roman"/>
              </a:rPr>
            </a:br>
            <a:r>
              <a:rPr lang="en" sz="2000">
                <a:latin typeface="Times New Roman"/>
                <a:ea typeface="Times New Roman"/>
                <a:cs typeface="Times New Roman"/>
                <a:sym typeface="Times New Roman"/>
              </a:rPr>
              <a:t>Raj Bhensadadia (20150101011)</a:t>
            </a:r>
            <a:br>
              <a:rPr lang="en" sz="2000">
                <a:latin typeface="Times New Roman"/>
                <a:ea typeface="Times New Roman"/>
                <a:cs typeface="Times New Roman"/>
                <a:sym typeface="Times New Roman"/>
              </a:rPr>
            </a:br>
            <a:r>
              <a:rPr lang="en" sz="2000">
                <a:latin typeface="Times New Roman"/>
                <a:ea typeface="Times New Roman"/>
                <a:cs typeface="Times New Roman"/>
                <a:sym typeface="Times New Roman"/>
              </a:rPr>
              <a:t>Bansi Gajera        (201501028)</a:t>
            </a:r>
            <a:br>
              <a:rPr lang="en" sz="2000">
                <a:latin typeface="Times New Roman"/>
                <a:ea typeface="Times New Roman"/>
                <a:cs typeface="Times New Roman"/>
                <a:sym typeface="Times New Roman"/>
              </a:rPr>
            </a:br>
            <a:r>
              <a:rPr lang="en" sz="2000">
                <a:latin typeface="Times New Roman"/>
                <a:ea typeface="Times New Roman"/>
                <a:cs typeface="Times New Roman"/>
                <a:sym typeface="Times New Roman"/>
              </a:rPr>
              <a:t>Dhwani Mehta      (201501054)</a:t>
            </a:r>
            <a:br>
              <a:rPr lang="en" sz="2000">
                <a:latin typeface="Times New Roman"/>
                <a:ea typeface="Times New Roman"/>
                <a:cs typeface="Times New Roman"/>
                <a:sym typeface="Times New Roman"/>
              </a:rPr>
            </a:br>
            <a:r>
              <a:rPr lang="en" sz="2000">
                <a:latin typeface="Times New Roman"/>
                <a:ea typeface="Times New Roman"/>
                <a:cs typeface="Times New Roman"/>
                <a:sym typeface="Times New Roman"/>
              </a:rPr>
              <a:t>Kanan Vyas          (201501121)</a:t>
            </a:r>
            <a:endParaRPr sz="2000">
              <a:latin typeface="Times New Roman"/>
              <a:ea typeface="Times New Roman"/>
              <a:cs typeface="Times New Roman"/>
              <a:sym typeface="Times New Roman"/>
            </a:endParaRPr>
          </a:p>
        </p:txBody>
      </p:sp>
      <p:sp>
        <p:nvSpPr>
          <p:cNvPr id="55" name="Google Shape;55;p13"/>
          <p:cNvSpPr txBox="1"/>
          <p:nvPr/>
        </p:nvSpPr>
        <p:spPr>
          <a:xfrm>
            <a:off x="6637175" y="4288325"/>
            <a:ext cx="2937900" cy="66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Times New Roman"/>
                <a:ea typeface="Times New Roman"/>
                <a:cs typeface="Times New Roman"/>
                <a:sym typeface="Times New Roman"/>
              </a:rPr>
              <a:t>Supervised by:</a:t>
            </a:r>
            <a:br>
              <a:rPr lang="en" sz="1800">
                <a:latin typeface="Times New Roman"/>
                <a:ea typeface="Times New Roman"/>
                <a:cs typeface="Times New Roman"/>
                <a:sym typeface="Times New Roman"/>
              </a:rPr>
            </a:br>
            <a:r>
              <a:rPr lang="en" sz="1800">
                <a:latin typeface="Times New Roman"/>
                <a:ea typeface="Times New Roman"/>
                <a:cs typeface="Times New Roman"/>
                <a:sym typeface="Times New Roman"/>
              </a:rPr>
              <a:t>Prof. Mehul Raval</a:t>
            </a:r>
            <a:endParaRPr sz="1800">
              <a:latin typeface="Times New Roman"/>
              <a:ea typeface="Times New Roman"/>
              <a:cs typeface="Times New Roman"/>
              <a:sym typeface="Times New Roman"/>
            </a:endParaRPr>
          </a:p>
        </p:txBody>
      </p:sp>
      <p:pic>
        <p:nvPicPr>
          <p:cNvPr id="56" name="Google Shape;56;p13"/>
          <p:cNvPicPr preferRelativeResize="0"/>
          <p:nvPr/>
        </p:nvPicPr>
        <p:blipFill>
          <a:blip r:embed="rId3">
            <a:alphaModFix/>
          </a:blip>
          <a:stretch>
            <a:fillRect/>
          </a:stretch>
        </p:blipFill>
        <p:spPr>
          <a:xfrm>
            <a:off x="6749125" y="60300"/>
            <a:ext cx="2343850" cy="661500"/>
          </a:xfrm>
          <a:prstGeom prst="rect">
            <a:avLst/>
          </a:prstGeom>
          <a:noFill/>
          <a:ln>
            <a:noFill/>
          </a:ln>
        </p:spPr>
      </p:pic>
      <p:pic>
        <p:nvPicPr>
          <p:cNvPr id="57" name="Google Shape;57;p13"/>
          <p:cNvPicPr preferRelativeResize="0"/>
          <p:nvPr/>
        </p:nvPicPr>
        <p:blipFill>
          <a:blip r:embed="rId4">
            <a:alphaModFix/>
          </a:blip>
          <a:stretch>
            <a:fillRect/>
          </a:stretch>
        </p:blipFill>
        <p:spPr>
          <a:xfrm rot="10800000">
            <a:off x="-6976" y="5057644"/>
            <a:ext cx="9157951" cy="85856"/>
          </a:xfrm>
          <a:prstGeom prst="rect">
            <a:avLst/>
          </a:prstGeom>
          <a:noFill/>
          <a:ln>
            <a:noFill/>
          </a:ln>
        </p:spPr>
      </p:pic>
      <p:sp>
        <p:nvSpPr>
          <p:cNvPr id="58" name="Google Shape;58;p13"/>
          <p:cNvSpPr txBox="1"/>
          <p:nvPr/>
        </p:nvSpPr>
        <p:spPr>
          <a:xfrm>
            <a:off x="270125" y="1069050"/>
            <a:ext cx="8160000" cy="14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4000">
                <a:solidFill>
                  <a:srgbClr val="666666"/>
                </a:solidFill>
                <a:latin typeface="PT Sans Narrow"/>
                <a:ea typeface="PT Sans Narrow"/>
                <a:cs typeface="PT Sans Narrow"/>
                <a:sym typeface="PT Sans Narrow"/>
              </a:rPr>
              <a:t>   Obstacle detection and distance estimation for visually impaired people.</a:t>
            </a:r>
            <a:endParaRPr>
              <a:solidFill>
                <a:srgbClr val="666666"/>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187900" y="163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Results</a:t>
            </a:r>
            <a:endParaRPr b="1"/>
          </a:p>
        </p:txBody>
      </p:sp>
      <p:pic>
        <p:nvPicPr>
          <p:cNvPr id="147" name="Google Shape;147;p22" title="Obstacle detection for visually impaired people.">
            <a:hlinkClick r:id="rId3"/>
          </p:cNvPr>
          <p:cNvPicPr preferRelativeResize="0"/>
          <p:nvPr/>
        </p:nvPicPr>
        <p:blipFill>
          <a:blip r:embed="rId4">
            <a:alphaModFix/>
          </a:blip>
          <a:stretch>
            <a:fillRect/>
          </a:stretch>
        </p:blipFill>
        <p:spPr>
          <a:xfrm>
            <a:off x="664025" y="736350"/>
            <a:ext cx="7417000" cy="4260825"/>
          </a:xfrm>
          <a:prstGeom prst="rect">
            <a:avLst/>
          </a:prstGeom>
          <a:noFill/>
          <a:ln>
            <a:noFill/>
          </a:ln>
        </p:spPr>
      </p:pic>
      <p:pic>
        <p:nvPicPr>
          <p:cNvPr id="148" name="Google Shape;148;p22"/>
          <p:cNvPicPr preferRelativeResize="0"/>
          <p:nvPr/>
        </p:nvPicPr>
        <p:blipFill>
          <a:blip r:embed="rId5">
            <a:alphaModFix/>
          </a:blip>
          <a:stretch>
            <a:fillRect/>
          </a:stretch>
        </p:blipFill>
        <p:spPr>
          <a:xfrm rot="10800000">
            <a:off x="-6976" y="5057644"/>
            <a:ext cx="9157951" cy="8585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Results</a:t>
            </a:r>
            <a:endParaRPr b="1"/>
          </a:p>
        </p:txBody>
      </p:sp>
      <p:pic>
        <p:nvPicPr>
          <p:cNvPr id="154" name="Google Shape;154;p23" title="obstacle detection and navigation for visually impaired.">
            <a:hlinkClick r:id="rId3"/>
          </p:cNvPr>
          <p:cNvPicPr preferRelativeResize="0"/>
          <p:nvPr/>
        </p:nvPicPr>
        <p:blipFill>
          <a:blip r:embed="rId4">
            <a:alphaModFix/>
          </a:blip>
          <a:stretch>
            <a:fillRect/>
          </a:stretch>
        </p:blipFill>
        <p:spPr>
          <a:xfrm>
            <a:off x="1305575" y="1017725"/>
            <a:ext cx="6077650" cy="3997725"/>
          </a:xfrm>
          <a:prstGeom prst="rect">
            <a:avLst/>
          </a:prstGeom>
          <a:noFill/>
          <a:ln>
            <a:noFill/>
          </a:ln>
        </p:spPr>
      </p:pic>
      <p:pic>
        <p:nvPicPr>
          <p:cNvPr id="155" name="Google Shape;155;p23"/>
          <p:cNvPicPr preferRelativeResize="0"/>
          <p:nvPr/>
        </p:nvPicPr>
        <p:blipFill>
          <a:blip r:embed="rId5">
            <a:alphaModFix/>
          </a:blip>
          <a:stretch>
            <a:fillRect/>
          </a:stretch>
        </p:blipFill>
        <p:spPr>
          <a:xfrm rot="10800000">
            <a:off x="-6976" y="5057644"/>
            <a:ext cx="9157951" cy="8585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4"/>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Future Work</a:t>
            </a:r>
            <a:endParaRPr b="1">
              <a:latin typeface="Times New Roman"/>
              <a:ea typeface="Times New Roman"/>
              <a:cs typeface="Times New Roman"/>
              <a:sym typeface="Times New Roman"/>
            </a:endParaRPr>
          </a:p>
        </p:txBody>
      </p:sp>
      <p:sp>
        <p:nvSpPr>
          <p:cNvPr id="161" name="Google Shape;161;p24"/>
          <p:cNvSpPr txBox="1"/>
          <p:nvPr>
            <p:ph idx="1" type="body"/>
          </p:nvPr>
        </p:nvSpPr>
        <p:spPr>
          <a:xfrm>
            <a:off x="311700" y="771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Optimization of Navigation algorithm.</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To be able to classify multiple objects at same proximity distinctly and definitely and invoke motion in the resultant direction to avoid obstacles on the way.</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Char char="●"/>
            </a:pPr>
            <a:r>
              <a:rPr lang="en">
                <a:solidFill>
                  <a:srgbClr val="000000"/>
                </a:solidFill>
                <a:latin typeface="Times New Roman"/>
                <a:ea typeface="Times New Roman"/>
                <a:cs typeface="Times New Roman"/>
                <a:sym typeface="Times New Roman"/>
              </a:rPr>
              <a:t>Real time implementation with </a:t>
            </a:r>
            <a:r>
              <a:rPr b="1" lang="en">
                <a:solidFill>
                  <a:srgbClr val="000000"/>
                </a:solidFill>
                <a:latin typeface="Times New Roman"/>
                <a:ea typeface="Times New Roman"/>
                <a:cs typeface="Times New Roman"/>
                <a:sym typeface="Times New Roman"/>
              </a:rPr>
              <a:t>API </a:t>
            </a:r>
            <a:r>
              <a:rPr lang="en">
                <a:solidFill>
                  <a:srgbClr val="000000"/>
                </a:solidFill>
                <a:latin typeface="Times New Roman"/>
                <a:ea typeface="Times New Roman"/>
                <a:cs typeface="Times New Roman"/>
                <a:sym typeface="Times New Roman"/>
              </a:rPr>
              <a:t>development.</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Processing of FPS: In a real time implementation we need to take care about how much time it will take to process one frame.</a:t>
            </a:r>
            <a:endParaRPr>
              <a:solidFill>
                <a:srgbClr val="000000"/>
              </a:solidFill>
              <a:latin typeface="Times New Roman"/>
              <a:ea typeface="Times New Roman"/>
              <a:cs typeface="Times New Roman"/>
              <a:sym typeface="Times New Roman"/>
            </a:endParaRPr>
          </a:p>
          <a:p>
            <a:pPr indent="0" lvl="0" marL="0" rtl="0" algn="l">
              <a:spcBef>
                <a:spcPts val="1600"/>
              </a:spcBef>
              <a:spcAft>
                <a:spcPts val="1600"/>
              </a:spcAft>
              <a:buNone/>
            </a:pPr>
            <a:r>
              <a:t/>
            </a:r>
            <a:endParaRPr/>
          </a:p>
        </p:txBody>
      </p:sp>
      <p:pic>
        <p:nvPicPr>
          <p:cNvPr id="162" name="Google Shape;162;p24"/>
          <p:cNvPicPr preferRelativeResize="0"/>
          <p:nvPr/>
        </p:nvPicPr>
        <p:blipFill>
          <a:blip r:embed="rId3">
            <a:alphaModFix/>
          </a:blip>
          <a:stretch>
            <a:fillRect/>
          </a:stretch>
        </p:blipFill>
        <p:spPr>
          <a:xfrm rot="10800000">
            <a:off x="-6976" y="5057644"/>
            <a:ext cx="9157951" cy="8585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Assignment-2 </a:t>
            </a:r>
            <a:endParaRPr b="1">
              <a:latin typeface="Times New Roman"/>
              <a:ea typeface="Times New Roman"/>
              <a:cs typeface="Times New Roman"/>
              <a:sym typeface="Times New Roman"/>
            </a:endParaRPr>
          </a:p>
        </p:txBody>
      </p:sp>
      <p:sp>
        <p:nvSpPr>
          <p:cNvPr id="168" name="Google Shape;168;p25"/>
          <p:cNvSpPr txBox="1"/>
          <p:nvPr>
            <p:ph idx="1" type="body"/>
          </p:nvPr>
        </p:nvSpPr>
        <p:spPr>
          <a:xfrm>
            <a:off x="311700" y="1152475"/>
            <a:ext cx="8520600" cy="380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latin typeface="Times New Roman"/>
                <a:ea typeface="Times New Roman"/>
                <a:cs typeface="Times New Roman"/>
                <a:sym typeface="Times New Roman"/>
              </a:rPr>
              <a:t>Article</a:t>
            </a:r>
            <a:r>
              <a:rPr lang="en">
                <a:solidFill>
                  <a:srgbClr val="000000"/>
                </a:solidFill>
                <a:latin typeface="Times New Roman"/>
                <a:ea typeface="Times New Roman"/>
                <a:cs typeface="Times New Roman"/>
                <a:sym typeface="Times New Roman"/>
              </a:rPr>
              <a:t>: An automatic cognition system dedicated to blind and visually impaired people.</a:t>
            </a:r>
            <a:endParaRPr>
              <a:solidFill>
                <a:srgbClr val="000000"/>
              </a:solidFill>
              <a:latin typeface="Times New Roman"/>
              <a:ea typeface="Times New Roman"/>
              <a:cs typeface="Times New Roman"/>
              <a:sym typeface="Times New Roman"/>
            </a:endParaRPr>
          </a:p>
          <a:p>
            <a:pPr indent="0" lvl="0" marL="0" rtl="0" algn="l">
              <a:spcBef>
                <a:spcPts val="1600"/>
              </a:spcBef>
              <a:spcAft>
                <a:spcPts val="0"/>
              </a:spcAft>
              <a:buNone/>
            </a:pPr>
            <a:r>
              <a:t/>
            </a:r>
            <a:endParaRPr>
              <a:solidFill>
                <a:srgbClr val="000000"/>
              </a:solidFill>
              <a:latin typeface="Times New Roman"/>
              <a:ea typeface="Times New Roman"/>
              <a:cs typeface="Times New Roman"/>
              <a:sym typeface="Times New Roman"/>
            </a:endParaRPr>
          </a:p>
          <a:p>
            <a:pPr indent="0" lvl="0" marL="0" rtl="0" algn="l">
              <a:spcBef>
                <a:spcPts val="1600"/>
              </a:spcBef>
              <a:spcAft>
                <a:spcPts val="0"/>
              </a:spcAft>
              <a:buNone/>
            </a:pPr>
            <a:r>
              <a:t/>
            </a:r>
            <a:endParaRPr sz="1100">
              <a:solidFill>
                <a:schemeClr val="dk1"/>
              </a:solidFill>
            </a:endParaRPr>
          </a:p>
          <a:p>
            <a:pPr indent="0" lvl="0" marL="0" rtl="0" algn="l">
              <a:spcBef>
                <a:spcPts val="1600"/>
              </a:spcBef>
              <a:spcAft>
                <a:spcPts val="0"/>
              </a:spcAft>
              <a:buNone/>
            </a:pPr>
            <a:r>
              <a:t/>
            </a:r>
            <a:endParaRPr sz="1100">
              <a:solidFill>
                <a:schemeClr val="dk1"/>
              </a:solidFill>
            </a:endParaRPr>
          </a:p>
          <a:p>
            <a:pPr indent="0" lvl="0" marL="0" rtl="0" algn="l">
              <a:spcBef>
                <a:spcPts val="1600"/>
              </a:spcBef>
              <a:spcAft>
                <a:spcPts val="0"/>
              </a:spcAft>
              <a:buNone/>
            </a:pPr>
            <a:r>
              <a:t/>
            </a:r>
            <a:endParaRPr sz="1100">
              <a:solidFill>
                <a:schemeClr val="dk1"/>
              </a:solidFill>
            </a:endParaRPr>
          </a:p>
          <a:p>
            <a:pPr indent="0" lvl="0" marL="0" rtl="0" algn="l">
              <a:spcBef>
                <a:spcPts val="1600"/>
              </a:spcBef>
              <a:spcAft>
                <a:spcPts val="0"/>
              </a:spcAft>
              <a:buNone/>
            </a:pPr>
            <a:r>
              <a:t/>
            </a:r>
            <a:endParaRPr sz="1100">
              <a:solidFill>
                <a:schemeClr val="dk1"/>
              </a:solidFill>
            </a:endParaRPr>
          </a:p>
          <a:p>
            <a:pPr indent="0" lvl="0" marL="0" rtl="0" algn="l">
              <a:spcBef>
                <a:spcPts val="1600"/>
              </a:spcBef>
              <a:spcAft>
                <a:spcPts val="0"/>
              </a:spcAft>
              <a:buNone/>
            </a:pPr>
            <a:r>
              <a:t/>
            </a:r>
            <a:endParaRPr sz="1100">
              <a:solidFill>
                <a:schemeClr val="dk1"/>
              </a:solidFill>
            </a:endParaRPr>
          </a:p>
          <a:p>
            <a:pPr indent="0" lvl="0" marL="0" rtl="0" algn="l">
              <a:spcBef>
                <a:spcPts val="1600"/>
              </a:spcBef>
              <a:spcAft>
                <a:spcPts val="0"/>
              </a:spcAft>
              <a:buNone/>
            </a:pPr>
            <a:r>
              <a:t/>
            </a:r>
            <a:endParaRPr sz="1100">
              <a:solidFill>
                <a:schemeClr val="dk1"/>
              </a:solidFill>
            </a:endParaRPr>
          </a:p>
          <a:p>
            <a:pPr indent="0" lvl="0" marL="0" rtl="0" algn="l">
              <a:spcBef>
                <a:spcPts val="1600"/>
              </a:spcBef>
              <a:spcAft>
                <a:spcPts val="0"/>
              </a:spcAft>
              <a:buNone/>
            </a:pPr>
            <a:r>
              <a:rPr lang="en" sz="1100">
                <a:solidFill>
                  <a:schemeClr val="dk1"/>
                </a:solidFill>
              </a:rPr>
              <a:t>Mocanu, Bogdan, Ruxandra Tapu, and Titus B. Zaharia. "Seeing Without Sight-An Automatic Cognition System Dedicated to Blind and Visually Impaired People." </a:t>
            </a:r>
            <a:r>
              <a:rPr i="1" lang="en" sz="1100">
                <a:solidFill>
                  <a:schemeClr val="dk1"/>
                </a:solidFill>
              </a:rPr>
              <a:t>ICCV Workshops</a:t>
            </a:r>
            <a:r>
              <a:rPr lang="en" sz="1100">
                <a:solidFill>
                  <a:schemeClr val="dk1"/>
                </a:solidFill>
              </a:rPr>
              <a:t>. 2017.</a:t>
            </a:r>
            <a:endParaRPr b="1">
              <a:solidFill>
                <a:srgbClr val="000000"/>
              </a:solidFill>
            </a:endParaRPr>
          </a:p>
          <a:p>
            <a:pPr indent="0" lvl="0" marL="0" rtl="0" algn="l">
              <a:spcBef>
                <a:spcPts val="1600"/>
              </a:spcBef>
              <a:spcAft>
                <a:spcPts val="1600"/>
              </a:spcAft>
              <a:buNone/>
            </a:pPr>
            <a:r>
              <a:t/>
            </a:r>
            <a:endParaRPr b="1"/>
          </a:p>
        </p:txBody>
      </p:sp>
      <p:pic>
        <p:nvPicPr>
          <p:cNvPr id="169" name="Google Shape;169;p25"/>
          <p:cNvPicPr preferRelativeResize="0"/>
          <p:nvPr/>
        </p:nvPicPr>
        <p:blipFill rotWithShape="1">
          <a:blip r:embed="rId3">
            <a:alphaModFix/>
          </a:blip>
          <a:srcRect b="-10159" l="1390" r="-1389" t="10160"/>
          <a:stretch/>
        </p:blipFill>
        <p:spPr>
          <a:xfrm>
            <a:off x="408939" y="1892250"/>
            <a:ext cx="7699610" cy="2485900"/>
          </a:xfrm>
          <a:prstGeom prst="rect">
            <a:avLst/>
          </a:prstGeom>
          <a:noFill/>
          <a:ln>
            <a:noFill/>
          </a:ln>
        </p:spPr>
      </p:pic>
      <p:pic>
        <p:nvPicPr>
          <p:cNvPr id="170" name="Google Shape;170;p25"/>
          <p:cNvPicPr preferRelativeResize="0"/>
          <p:nvPr/>
        </p:nvPicPr>
        <p:blipFill>
          <a:blip r:embed="rId4">
            <a:alphaModFix/>
          </a:blip>
          <a:stretch>
            <a:fillRect/>
          </a:stretch>
        </p:blipFill>
        <p:spPr>
          <a:xfrm rot="10800000">
            <a:off x="-6976" y="5057644"/>
            <a:ext cx="9157951" cy="8585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Assignment Implementation</a:t>
            </a:r>
            <a:endParaRPr b="1">
              <a:latin typeface="Times New Roman"/>
              <a:ea typeface="Times New Roman"/>
              <a:cs typeface="Times New Roman"/>
              <a:sym typeface="Times New Roman"/>
            </a:endParaRPr>
          </a:p>
        </p:txBody>
      </p:sp>
      <p:sp>
        <p:nvSpPr>
          <p:cNvPr id="176" name="Google Shape;176;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The paper proposed algorithm for object detection and tracking system for </a:t>
            </a:r>
            <a:r>
              <a:rPr lang="en">
                <a:solidFill>
                  <a:srgbClr val="000000"/>
                </a:solidFill>
                <a:latin typeface="Times New Roman"/>
                <a:ea typeface="Times New Roman"/>
                <a:cs typeface="Times New Roman"/>
                <a:sym typeface="Times New Roman"/>
              </a:rPr>
              <a:t>acoustic</a:t>
            </a:r>
            <a:r>
              <a:rPr lang="en">
                <a:solidFill>
                  <a:srgbClr val="000000"/>
                </a:solidFill>
                <a:latin typeface="Times New Roman"/>
                <a:ea typeface="Times New Roman"/>
                <a:cs typeface="Times New Roman"/>
                <a:sym typeface="Times New Roman"/>
              </a:rPr>
              <a:t> warning and sudden movements that can help visually impaired people.</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For the object tracking it uses subsequent frames, hence the same method was used for optimizing the Navigation algorithm.</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Navigation result of previous result has been also stored and if there is a direct change in current navigation, it will not show the result.</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Implementation of YOLO for the object detection was also the part of the assignment.</a:t>
            </a:r>
            <a:endParaRPr>
              <a:solidFill>
                <a:srgbClr val="000000"/>
              </a:solidFill>
              <a:latin typeface="Times New Roman"/>
              <a:ea typeface="Times New Roman"/>
              <a:cs typeface="Times New Roman"/>
              <a:sym typeface="Times New Roman"/>
            </a:endParaRPr>
          </a:p>
        </p:txBody>
      </p:sp>
      <p:pic>
        <p:nvPicPr>
          <p:cNvPr id="177" name="Google Shape;177;p26"/>
          <p:cNvPicPr preferRelativeResize="0"/>
          <p:nvPr/>
        </p:nvPicPr>
        <p:blipFill>
          <a:blip r:embed="rId3">
            <a:alphaModFix/>
          </a:blip>
          <a:stretch>
            <a:fillRect/>
          </a:stretch>
        </p:blipFill>
        <p:spPr>
          <a:xfrm rot="10800000">
            <a:off x="-6976" y="5057644"/>
            <a:ext cx="9157951" cy="8585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References</a:t>
            </a:r>
            <a:endParaRPr b="1"/>
          </a:p>
        </p:txBody>
      </p:sp>
      <p:sp>
        <p:nvSpPr>
          <p:cNvPr id="183" name="Google Shape;183;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highlight>
                  <a:srgbClr val="FFFFFF"/>
                </a:highlight>
                <a:latin typeface="Times New Roman"/>
                <a:ea typeface="Times New Roman"/>
                <a:cs typeface="Times New Roman"/>
                <a:sym typeface="Times New Roman"/>
              </a:rPr>
              <a:t>[1] 	Godard, Clément, Oisin Mac Aodha, and Gabriel J. Brostow. "Unsupervised monocular depth estimation with left-right consistency." CVPR. Vol. 2. No. 6. 2017.</a:t>
            </a:r>
            <a:endParaRPr sz="1400">
              <a:solidFill>
                <a:srgbClr val="000000"/>
              </a:solidFill>
              <a:highlight>
                <a:srgbClr val="FFFFFF"/>
              </a:highlight>
              <a:latin typeface="Times New Roman"/>
              <a:ea typeface="Times New Roman"/>
              <a:cs typeface="Times New Roman"/>
              <a:sym typeface="Times New Roman"/>
            </a:endParaRPr>
          </a:p>
          <a:p>
            <a:pPr indent="0" lvl="0" marL="0" rtl="0" algn="l">
              <a:spcBef>
                <a:spcPts val="1600"/>
              </a:spcBef>
              <a:spcAft>
                <a:spcPts val="0"/>
              </a:spcAft>
              <a:buNone/>
            </a:pPr>
            <a:r>
              <a:rPr lang="en" sz="1400">
                <a:solidFill>
                  <a:srgbClr val="000000"/>
                </a:solidFill>
                <a:highlight>
                  <a:srgbClr val="FFFFFF"/>
                </a:highlight>
                <a:latin typeface="Times New Roman"/>
                <a:ea typeface="Times New Roman"/>
                <a:cs typeface="Times New Roman"/>
                <a:sym typeface="Times New Roman"/>
              </a:rPr>
              <a:t>[2]	Wedel, Andreas, et al. "Real time depth estimation and obstacle detection from monocular video." Joint Pattern Recognition Symposium. Springer, Berlin, Heidelberg, 2006.</a:t>
            </a:r>
            <a:endParaRPr sz="1400">
              <a:solidFill>
                <a:srgbClr val="000000"/>
              </a:solidFill>
              <a:highlight>
                <a:srgbClr val="FFFFFF"/>
              </a:highlight>
              <a:latin typeface="Times New Roman"/>
              <a:ea typeface="Times New Roman"/>
              <a:cs typeface="Times New Roman"/>
              <a:sym typeface="Times New Roman"/>
            </a:endParaRPr>
          </a:p>
          <a:p>
            <a:pPr indent="0" lvl="0" marL="0" rtl="0" algn="l">
              <a:spcBef>
                <a:spcPts val="1600"/>
              </a:spcBef>
              <a:spcAft>
                <a:spcPts val="0"/>
              </a:spcAft>
              <a:buNone/>
            </a:pPr>
            <a:r>
              <a:rPr lang="en" sz="1400">
                <a:solidFill>
                  <a:srgbClr val="000000"/>
                </a:solidFill>
                <a:highlight>
                  <a:srgbClr val="FFFFFF"/>
                </a:highlight>
                <a:latin typeface="Times New Roman"/>
                <a:ea typeface="Times New Roman"/>
                <a:cs typeface="Times New Roman"/>
                <a:sym typeface="Times New Roman"/>
              </a:rPr>
              <a:t>[3]	Mohan, Dineesh and Dr. A. Ranjith Ram. “A Review on Depth Estimation for Computer Vision Applications.”, positions 4.11 (2015).</a:t>
            </a:r>
            <a:endParaRPr sz="1400">
              <a:solidFill>
                <a:srgbClr val="000000"/>
              </a:solidFill>
              <a:highlight>
                <a:srgbClr val="FFFFFF"/>
              </a:highlight>
              <a:latin typeface="Times New Roman"/>
              <a:ea typeface="Times New Roman"/>
              <a:cs typeface="Times New Roman"/>
              <a:sym typeface="Times New Roman"/>
            </a:endParaRPr>
          </a:p>
          <a:p>
            <a:pPr indent="0" lvl="0" marL="0" rtl="0" algn="l">
              <a:spcBef>
                <a:spcPts val="1600"/>
              </a:spcBef>
              <a:spcAft>
                <a:spcPts val="0"/>
              </a:spcAft>
              <a:buNone/>
            </a:pPr>
            <a:r>
              <a:rPr lang="en" sz="1400">
                <a:solidFill>
                  <a:srgbClr val="000000"/>
                </a:solidFill>
                <a:highlight>
                  <a:srgbClr val="FFFFFF"/>
                </a:highlight>
                <a:latin typeface="Times New Roman"/>
                <a:ea typeface="Times New Roman"/>
                <a:cs typeface="Times New Roman"/>
                <a:sym typeface="Times New Roman"/>
              </a:rPr>
              <a:t>[4] </a:t>
            </a:r>
            <a:r>
              <a:rPr lang="en" sz="1400">
                <a:solidFill>
                  <a:schemeClr val="dk1"/>
                </a:solidFill>
                <a:latin typeface="Times New Roman"/>
                <a:ea typeface="Times New Roman"/>
                <a:cs typeface="Times New Roman"/>
                <a:sym typeface="Times New Roman"/>
              </a:rPr>
              <a:t>Rodríguez, Alberto, et al. "Assisting the visually impaired: obstacle detection and warning system by acoustic feedback." Sensors 12.12 (2012): 17476-17496.</a:t>
            </a:r>
            <a:endParaRPr sz="1400">
              <a:solidFill>
                <a:schemeClr val="dk1"/>
              </a:solidFill>
              <a:latin typeface="Times New Roman"/>
              <a:ea typeface="Times New Roman"/>
              <a:cs typeface="Times New Roman"/>
              <a:sym typeface="Times New Roman"/>
            </a:endParaRPr>
          </a:p>
          <a:p>
            <a:pPr indent="0" lvl="0" marL="0" rtl="0" algn="l">
              <a:spcBef>
                <a:spcPts val="1600"/>
              </a:spcBef>
              <a:spcAft>
                <a:spcPts val="0"/>
              </a:spcAft>
              <a:buNone/>
            </a:pPr>
            <a:r>
              <a:rPr lang="en" sz="1400">
                <a:solidFill>
                  <a:schemeClr val="dk1"/>
                </a:solidFill>
                <a:latin typeface="Times New Roman"/>
                <a:ea typeface="Times New Roman"/>
                <a:cs typeface="Times New Roman"/>
                <a:sym typeface="Times New Roman"/>
              </a:rPr>
              <a:t>[5] Tapu, Ruxandra, et al. "A smartphone-based obstacle detection and classification system for assisting visually impaired people." Proceedings of the IEEE International Conference on Computer Vision Workshops. 2013.</a:t>
            </a:r>
            <a:endParaRPr sz="1400">
              <a:solidFill>
                <a:schemeClr val="dk1"/>
              </a:solidFill>
              <a:latin typeface="Times New Roman"/>
              <a:ea typeface="Times New Roman"/>
              <a:cs typeface="Times New Roman"/>
              <a:sym typeface="Times New Roman"/>
            </a:endParaRPr>
          </a:p>
          <a:p>
            <a:pPr indent="0" lvl="0" marL="0" rtl="0" algn="l">
              <a:spcBef>
                <a:spcPts val="1600"/>
              </a:spcBef>
              <a:spcAft>
                <a:spcPts val="1600"/>
              </a:spcAft>
              <a:buNone/>
            </a:pPr>
            <a:r>
              <a:t/>
            </a:r>
            <a:endParaRPr sz="1400">
              <a:solidFill>
                <a:srgbClr val="000000"/>
              </a:solidFill>
              <a:latin typeface="Times New Roman"/>
              <a:ea typeface="Times New Roman"/>
              <a:cs typeface="Times New Roman"/>
              <a:sym typeface="Times New Roman"/>
            </a:endParaRPr>
          </a:p>
        </p:txBody>
      </p:sp>
      <p:pic>
        <p:nvPicPr>
          <p:cNvPr id="184" name="Google Shape;184;p27"/>
          <p:cNvPicPr preferRelativeResize="0"/>
          <p:nvPr/>
        </p:nvPicPr>
        <p:blipFill>
          <a:blip r:embed="rId3">
            <a:alphaModFix/>
          </a:blip>
          <a:stretch>
            <a:fillRect/>
          </a:stretch>
        </p:blipFill>
        <p:spPr>
          <a:xfrm rot="10800000">
            <a:off x="-6976" y="5057644"/>
            <a:ext cx="9157951" cy="8585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8"/>
          <p:cNvSpPr txBox="1"/>
          <p:nvPr>
            <p:ph type="title"/>
          </p:nvPr>
        </p:nvSpPr>
        <p:spPr>
          <a:xfrm>
            <a:off x="3524000" y="2068675"/>
            <a:ext cx="5183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B5394"/>
                </a:solidFill>
                <a:latin typeface="Impact"/>
                <a:ea typeface="Impact"/>
                <a:cs typeface="Impact"/>
                <a:sym typeface="Impact"/>
              </a:rPr>
              <a:t>Thank </a:t>
            </a:r>
            <a:r>
              <a:rPr lang="en">
                <a:solidFill>
                  <a:srgbClr val="CC0000"/>
                </a:solidFill>
                <a:latin typeface="Impact"/>
                <a:ea typeface="Impact"/>
                <a:cs typeface="Impact"/>
                <a:sym typeface="Impact"/>
              </a:rPr>
              <a:t>You</a:t>
            </a:r>
            <a:endParaRPr>
              <a:solidFill>
                <a:srgbClr val="CC0000"/>
              </a:solidFill>
              <a:latin typeface="Impact"/>
              <a:ea typeface="Impact"/>
              <a:cs typeface="Impact"/>
              <a:sym typeface="Impact"/>
            </a:endParaRPr>
          </a:p>
        </p:txBody>
      </p:sp>
      <p:pic>
        <p:nvPicPr>
          <p:cNvPr id="190" name="Google Shape;190;p28"/>
          <p:cNvPicPr preferRelativeResize="0"/>
          <p:nvPr/>
        </p:nvPicPr>
        <p:blipFill>
          <a:blip r:embed="rId3">
            <a:alphaModFix/>
          </a:blip>
          <a:stretch>
            <a:fillRect/>
          </a:stretch>
        </p:blipFill>
        <p:spPr>
          <a:xfrm rot="10800000">
            <a:off x="-6976" y="5057644"/>
            <a:ext cx="9157951" cy="8585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Problem Statement</a:t>
            </a:r>
            <a:endParaRPr b="1">
              <a:latin typeface="Times New Roman"/>
              <a:ea typeface="Times New Roman"/>
              <a:cs typeface="Times New Roman"/>
              <a:sym typeface="Times New Roman"/>
            </a:endParaRPr>
          </a:p>
        </p:txBody>
      </p:sp>
      <p:sp>
        <p:nvSpPr>
          <p:cNvPr id="64" name="Google Shape;64;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Real Time Obstacle Detection and position estimation, with the goal of informing the visually impaired users about the surrounding obstacles and their spatial position using navigations.</a:t>
            </a:r>
            <a:endParaRPr>
              <a:solidFill>
                <a:schemeClr val="dk1"/>
              </a:solidFill>
              <a:latin typeface="Times New Roman"/>
              <a:ea typeface="Times New Roman"/>
              <a:cs typeface="Times New Roman"/>
              <a:sym typeface="Times New Roman"/>
            </a:endParaRPr>
          </a:p>
          <a:p>
            <a:pPr indent="0" lvl="0" marL="0" rtl="0" algn="l">
              <a:spcBef>
                <a:spcPts val="160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1600"/>
              </a:spcBef>
              <a:spcAft>
                <a:spcPts val="0"/>
              </a:spcAft>
              <a:buNone/>
            </a:pPr>
            <a:r>
              <a:rPr b="1" lang="en">
                <a:solidFill>
                  <a:schemeClr val="dk1"/>
                </a:solidFill>
                <a:latin typeface="Times New Roman"/>
                <a:ea typeface="Times New Roman"/>
                <a:cs typeface="Times New Roman"/>
                <a:sym typeface="Times New Roman"/>
              </a:rPr>
              <a:t>Overview:</a:t>
            </a:r>
            <a:endParaRPr b="1">
              <a:solidFill>
                <a:schemeClr val="dk1"/>
              </a:solidFill>
              <a:latin typeface="Times New Roman"/>
              <a:ea typeface="Times New Roman"/>
              <a:cs typeface="Times New Roman"/>
              <a:sym typeface="Times New Roman"/>
            </a:endParaRPr>
          </a:p>
          <a:p>
            <a:pPr indent="-342900" lvl="0" marL="457200" rtl="0" algn="l">
              <a:spcBef>
                <a:spcPts val="1600"/>
              </a:spcBef>
              <a:spcAft>
                <a:spcPts val="0"/>
              </a:spcAft>
              <a:buClr>
                <a:schemeClr val="dk1"/>
              </a:buClr>
              <a:buSzPts val="1800"/>
              <a:buFont typeface="Times New Roman"/>
              <a:buChar char="-"/>
            </a:pPr>
            <a:r>
              <a:rPr b="1" lang="en">
                <a:solidFill>
                  <a:schemeClr val="dk1"/>
                </a:solidFill>
                <a:latin typeface="Times New Roman"/>
                <a:ea typeface="Times New Roman"/>
                <a:cs typeface="Times New Roman"/>
                <a:sym typeface="Times New Roman"/>
              </a:rPr>
              <a:t>Obstacle detection</a:t>
            </a:r>
            <a:endParaRPr b="1">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b="1" lang="en">
                <a:solidFill>
                  <a:schemeClr val="dk1"/>
                </a:solidFill>
                <a:latin typeface="Times New Roman"/>
                <a:ea typeface="Times New Roman"/>
                <a:cs typeface="Times New Roman"/>
                <a:sym typeface="Times New Roman"/>
              </a:rPr>
              <a:t>Proximity </a:t>
            </a:r>
            <a:r>
              <a:rPr b="1" lang="en">
                <a:solidFill>
                  <a:schemeClr val="dk1"/>
                </a:solidFill>
                <a:latin typeface="Times New Roman"/>
                <a:ea typeface="Times New Roman"/>
                <a:cs typeface="Times New Roman"/>
                <a:sym typeface="Times New Roman"/>
              </a:rPr>
              <a:t>alert</a:t>
            </a:r>
            <a:r>
              <a:rPr b="1" lang="en">
                <a:solidFill>
                  <a:schemeClr val="dk1"/>
                </a:solidFill>
                <a:latin typeface="Times New Roman"/>
                <a:ea typeface="Times New Roman"/>
                <a:cs typeface="Times New Roman"/>
                <a:sym typeface="Times New Roman"/>
              </a:rPr>
              <a:t> based on distance estimation</a:t>
            </a:r>
            <a:endParaRPr b="1">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b="1" lang="en">
                <a:solidFill>
                  <a:schemeClr val="dk1"/>
                </a:solidFill>
                <a:latin typeface="Times New Roman"/>
                <a:ea typeface="Times New Roman"/>
                <a:cs typeface="Times New Roman"/>
                <a:sym typeface="Times New Roman"/>
              </a:rPr>
              <a:t>Navigation alert</a:t>
            </a:r>
            <a:endParaRPr b="1">
              <a:solidFill>
                <a:schemeClr val="dk1"/>
              </a:solidFill>
              <a:latin typeface="Times New Roman"/>
              <a:ea typeface="Times New Roman"/>
              <a:cs typeface="Times New Roman"/>
              <a:sym typeface="Times New Roman"/>
            </a:endParaRPr>
          </a:p>
        </p:txBody>
      </p:sp>
      <p:pic>
        <p:nvPicPr>
          <p:cNvPr id="65" name="Google Shape;65;p14"/>
          <p:cNvPicPr preferRelativeResize="0"/>
          <p:nvPr/>
        </p:nvPicPr>
        <p:blipFill>
          <a:blip r:embed="rId3">
            <a:alphaModFix/>
          </a:blip>
          <a:stretch>
            <a:fillRect/>
          </a:stretch>
        </p:blipFill>
        <p:spPr>
          <a:xfrm rot="10800000">
            <a:off x="-6976" y="5057644"/>
            <a:ext cx="9157951" cy="8585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pic>
        <p:nvPicPr>
          <p:cNvPr id="70" name="Google Shape;70;p15"/>
          <p:cNvPicPr preferRelativeResize="0"/>
          <p:nvPr/>
        </p:nvPicPr>
        <p:blipFill>
          <a:blip r:embed="rId3">
            <a:alphaModFix/>
          </a:blip>
          <a:stretch>
            <a:fillRect/>
          </a:stretch>
        </p:blipFill>
        <p:spPr>
          <a:xfrm>
            <a:off x="135475" y="838200"/>
            <a:ext cx="770175" cy="1602325"/>
          </a:xfrm>
          <a:prstGeom prst="rect">
            <a:avLst/>
          </a:prstGeom>
          <a:noFill/>
          <a:ln>
            <a:noFill/>
          </a:ln>
        </p:spPr>
      </p:pic>
      <p:sp>
        <p:nvSpPr>
          <p:cNvPr id="71" name="Google Shape;71;p15"/>
          <p:cNvSpPr/>
          <p:nvPr/>
        </p:nvSpPr>
        <p:spPr>
          <a:xfrm>
            <a:off x="1524100" y="765350"/>
            <a:ext cx="1986900" cy="1675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Times New Roman"/>
                <a:ea typeface="Times New Roman"/>
                <a:cs typeface="Times New Roman"/>
                <a:sym typeface="Times New Roman"/>
              </a:rPr>
              <a:t>Defining Proximity</a:t>
            </a:r>
            <a:endParaRPr sz="1500">
              <a:latin typeface="Times New Roman"/>
              <a:ea typeface="Times New Roman"/>
              <a:cs typeface="Times New Roman"/>
              <a:sym typeface="Times New Roman"/>
            </a:endParaRPr>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 </a:t>
            </a:r>
            <a:endParaRPr sz="1500"/>
          </a:p>
        </p:txBody>
      </p:sp>
      <p:cxnSp>
        <p:nvCxnSpPr>
          <p:cNvPr id="72" name="Google Shape;72;p15"/>
          <p:cNvCxnSpPr/>
          <p:nvPr/>
        </p:nvCxnSpPr>
        <p:spPr>
          <a:xfrm flipH="1" rot="10800000">
            <a:off x="1536925" y="1161775"/>
            <a:ext cx="1975200" cy="900"/>
          </a:xfrm>
          <a:prstGeom prst="straightConnector1">
            <a:avLst/>
          </a:prstGeom>
          <a:noFill/>
          <a:ln cap="flat" cmpd="sng" w="9525">
            <a:solidFill>
              <a:schemeClr val="dk2"/>
            </a:solidFill>
            <a:prstDash val="solid"/>
            <a:round/>
            <a:headEnd len="med" w="med" type="none"/>
            <a:tailEnd len="med" w="med" type="none"/>
          </a:ln>
        </p:spPr>
      </p:cxnSp>
      <p:pic>
        <p:nvPicPr>
          <p:cNvPr id="73" name="Google Shape;73;p15"/>
          <p:cNvPicPr preferRelativeResize="0"/>
          <p:nvPr/>
        </p:nvPicPr>
        <p:blipFill rotWithShape="1">
          <a:blip r:embed="rId4">
            <a:alphaModFix/>
          </a:blip>
          <a:srcRect b="0" l="9259" r="7773" t="32709"/>
          <a:stretch/>
        </p:blipFill>
        <p:spPr>
          <a:xfrm>
            <a:off x="1639525" y="1198850"/>
            <a:ext cx="1793900" cy="1221422"/>
          </a:xfrm>
          <a:prstGeom prst="rect">
            <a:avLst/>
          </a:prstGeom>
          <a:noFill/>
          <a:ln>
            <a:noFill/>
          </a:ln>
        </p:spPr>
      </p:pic>
      <p:sp>
        <p:nvSpPr>
          <p:cNvPr id="74" name="Google Shape;74;p15"/>
          <p:cNvSpPr/>
          <p:nvPr/>
        </p:nvSpPr>
        <p:spPr>
          <a:xfrm>
            <a:off x="4419700" y="765350"/>
            <a:ext cx="1986900" cy="1602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Times New Roman"/>
                <a:ea typeface="Times New Roman"/>
                <a:cs typeface="Times New Roman"/>
                <a:sym typeface="Times New Roman"/>
              </a:rPr>
              <a:t>Obstacle detection and recognition </a:t>
            </a:r>
            <a:endParaRPr sz="1500">
              <a:latin typeface="Times New Roman"/>
              <a:ea typeface="Times New Roman"/>
              <a:cs typeface="Times New Roman"/>
              <a:sym typeface="Times New Roman"/>
            </a:endParaRPr>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 </a:t>
            </a:r>
            <a:endParaRPr sz="1500"/>
          </a:p>
        </p:txBody>
      </p:sp>
      <p:cxnSp>
        <p:nvCxnSpPr>
          <p:cNvPr id="75" name="Google Shape;75;p15"/>
          <p:cNvCxnSpPr/>
          <p:nvPr/>
        </p:nvCxnSpPr>
        <p:spPr>
          <a:xfrm flipH="1" rot="10800000">
            <a:off x="4426150" y="1277450"/>
            <a:ext cx="1980300" cy="10500"/>
          </a:xfrm>
          <a:prstGeom prst="straightConnector1">
            <a:avLst/>
          </a:prstGeom>
          <a:noFill/>
          <a:ln cap="flat" cmpd="sng" w="9525">
            <a:solidFill>
              <a:schemeClr val="dk2"/>
            </a:solidFill>
            <a:prstDash val="solid"/>
            <a:round/>
            <a:headEnd len="med" w="med" type="none"/>
            <a:tailEnd len="med" w="med" type="none"/>
          </a:ln>
        </p:spPr>
      </p:cxnSp>
      <p:pic>
        <p:nvPicPr>
          <p:cNvPr id="76" name="Google Shape;76;p15"/>
          <p:cNvPicPr preferRelativeResize="0"/>
          <p:nvPr/>
        </p:nvPicPr>
        <p:blipFill>
          <a:blip r:embed="rId5">
            <a:alphaModFix/>
          </a:blip>
          <a:stretch>
            <a:fillRect/>
          </a:stretch>
        </p:blipFill>
        <p:spPr>
          <a:xfrm>
            <a:off x="4674850" y="1275050"/>
            <a:ext cx="1526598" cy="1092625"/>
          </a:xfrm>
          <a:prstGeom prst="rect">
            <a:avLst/>
          </a:prstGeom>
          <a:noFill/>
          <a:ln>
            <a:noFill/>
          </a:ln>
        </p:spPr>
      </p:pic>
      <p:sp>
        <p:nvSpPr>
          <p:cNvPr id="77" name="Google Shape;77;p15"/>
          <p:cNvSpPr/>
          <p:nvPr/>
        </p:nvSpPr>
        <p:spPr>
          <a:xfrm>
            <a:off x="6888300" y="3163925"/>
            <a:ext cx="1986900" cy="1797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a:p>
            <a:pPr indent="0" lvl="0" marL="0" rtl="0" algn="l">
              <a:spcBef>
                <a:spcPts val="0"/>
              </a:spcBef>
              <a:spcAft>
                <a:spcPts val="0"/>
              </a:spcAft>
              <a:buNone/>
            </a:pPr>
            <a:r>
              <a:rPr lang="en" sz="1500">
                <a:latin typeface="Times New Roman"/>
                <a:ea typeface="Times New Roman"/>
                <a:cs typeface="Times New Roman"/>
                <a:sym typeface="Times New Roman"/>
              </a:rPr>
              <a:t>Distance of the object - Near / Far ?</a:t>
            </a:r>
            <a:endParaRPr sz="1500">
              <a:latin typeface="Times New Roman"/>
              <a:ea typeface="Times New Roman"/>
              <a:cs typeface="Times New Roman"/>
              <a:sym typeface="Times New Roman"/>
            </a:endParaRPr>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 </a:t>
            </a:r>
            <a:endParaRPr sz="1500"/>
          </a:p>
        </p:txBody>
      </p:sp>
      <p:sp>
        <p:nvSpPr>
          <p:cNvPr id="78" name="Google Shape;78;p15"/>
          <p:cNvSpPr/>
          <p:nvPr/>
        </p:nvSpPr>
        <p:spPr>
          <a:xfrm>
            <a:off x="4306725" y="3193925"/>
            <a:ext cx="1986900" cy="1797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Times New Roman"/>
                <a:ea typeface="Times New Roman"/>
                <a:cs typeface="Times New Roman"/>
                <a:sym typeface="Times New Roman"/>
              </a:rPr>
              <a:t>Direction of Object’s motion / placement</a:t>
            </a:r>
            <a:endParaRPr sz="1500">
              <a:latin typeface="Times New Roman"/>
              <a:ea typeface="Times New Roman"/>
              <a:cs typeface="Times New Roman"/>
              <a:sym typeface="Times New Roman"/>
            </a:endParaRPr>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 </a:t>
            </a:r>
            <a:endParaRPr sz="1500"/>
          </a:p>
        </p:txBody>
      </p:sp>
      <p:sp>
        <p:nvSpPr>
          <p:cNvPr id="79" name="Google Shape;79;p15"/>
          <p:cNvSpPr/>
          <p:nvPr/>
        </p:nvSpPr>
        <p:spPr>
          <a:xfrm>
            <a:off x="7426650" y="1216250"/>
            <a:ext cx="1448700" cy="628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Navigations </a:t>
            </a:r>
            <a:endParaRPr>
              <a:latin typeface="Times New Roman"/>
              <a:ea typeface="Times New Roman"/>
              <a:cs typeface="Times New Roman"/>
              <a:sym typeface="Times New Roman"/>
            </a:endParaRPr>
          </a:p>
        </p:txBody>
      </p:sp>
      <p:cxnSp>
        <p:nvCxnSpPr>
          <p:cNvPr id="80" name="Google Shape;80;p15"/>
          <p:cNvCxnSpPr/>
          <p:nvPr/>
        </p:nvCxnSpPr>
        <p:spPr>
          <a:xfrm>
            <a:off x="6888300" y="3696725"/>
            <a:ext cx="1986900" cy="0"/>
          </a:xfrm>
          <a:prstGeom prst="straightConnector1">
            <a:avLst/>
          </a:prstGeom>
          <a:noFill/>
          <a:ln cap="flat" cmpd="sng" w="9525">
            <a:solidFill>
              <a:schemeClr val="dk2"/>
            </a:solidFill>
            <a:prstDash val="solid"/>
            <a:round/>
            <a:headEnd len="med" w="med" type="none"/>
            <a:tailEnd len="med" w="med" type="none"/>
          </a:ln>
        </p:spPr>
      </p:cxnSp>
      <p:pic>
        <p:nvPicPr>
          <p:cNvPr id="81" name="Google Shape;81;p15"/>
          <p:cNvPicPr preferRelativeResize="0"/>
          <p:nvPr/>
        </p:nvPicPr>
        <p:blipFill>
          <a:blip r:embed="rId6">
            <a:alphaModFix/>
          </a:blip>
          <a:stretch>
            <a:fillRect/>
          </a:stretch>
        </p:blipFill>
        <p:spPr>
          <a:xfrm>
            <a:off x="7012725" y="3696725"/>
            <a:ext cx="1738050" cy="1264800"/>
          </a:xfrm>
          <a:prstGeom prst="rect">
            <a:avLst/>
          </a:prstGeom>
          <a:noFill/>
          <a:ln>
            <a:noFill/>
          </a:ln>
        </p:spPr>
      </p:pic>
      <p:cxnSp>
        <p:nvCxnSpPr>
          <p:cNvPr id="82" name="Google Shape;82;p15"/>
          <p:cNvCxnSpPr/>
          <p:nvPr/>
        </p:nvCxnSpPr>
        <p:spPr>
          <a:xfrm>
            <a:off x="4306725" y="3620525"/>
            <a:ext cx="1986900" cy="0"/>
          </a:xfrm>
          <a:prstGeom prst="straightConnector1">
            <a:avLst/>
          </a:prstGeom>
          <a:noFill/>
          <a:ln cap="flat" cmpd="sng" w="9525">
            <a:solidFill>
              <a:schemeClr val="dk2"/>
            </a:solidFill>
            <a:prstDash val="solid"/>
            <a:round/>
            <a:headEnd len="med" w="med" type="none"/>
            <a:tailEnd len="med" w="med" type="none"/>
          </a:ln>
        </p:spPr>
      </p:cxnSp>
      <p:pic>
        <p:nvPicPr>
          <p:cNvPr id="83" name="Google Shape;83;p15"/>
          <p:cNvPicPr preferRelativeResize="0"/>
          <p:nvPr/>
        </p:nvPicPr>
        <p:blipFill>
          <a:blip r:embed="rId7">
            <a:alphaModFix/>
          </a:blip>
          <a:stretch>
            <a:fillRect/>
          </a:stretch>
        </p:blipFill>
        <p:spPr>
          <a:xfrm>
            <a:off x="152400" y="3735925"/>
            <a:ext cx="2457175" cy="1368250"/>
          </a:xfrm>
          <a:prstGeom prst="rect">
            <a:avLst/>
          </a:prstGeom>
          <a:noFill/>
          <a:ln>
            <a:noFill/>
          </a:ln>
        </p:spPr>
      </p:pic>
      <p:cxnSp>
        <p:nvCxnSpPr>
          <p:cNvPr id="84" name="Google Shape;84;p15"/>
          <p:cNvCxnSpPr/>
          <p:nvPr/>
        </p:nvCxnSpPr>
        <p:spPr>
          <a:xfrm flipH="1" rot="10800000">
            <a:off x="905662" y="1527050"/>
            <a:ext cx="505500" cy="6900"/>
          </a:xfrm>
          <a:prstGeom prst="straightConnector1">
            <a:avLst/>
          </a:prstGeom>
          <a:noFill/>
          <a:ln cap="flat" cmpd="sng" w="28575">
            <a:solidFill>
              <a:schemeClr val="dk2"/>
            </a:solidFill>
            <a:prstDash val="solid"/>
            <a:round/>
            <a:headEnd len="med" w="med" type="none"/>
            <a:tailEnd len="med" w="med" type="stealth"/>
          </a:ln>
        </p:spPr>
      </p:cxnSp>
      <p:cxnSp>
        <p:nvCxnSpPr>
          <p:cNvPr id="85" name="Google Shape;85;p15"/>
          <p:cNvCxnSpPr/>
          <p:nvPr/>
        </p:nvCxnSpPr>
        <p:spPr>
          <a:xfrm flipH="1" rot="10800000">
            <a:off x="3587200" y="1575350"/>
            <a:ext cx="721800" cy="27600"/>
          </a:xfrm>
          <a:prstGeom prst="straightConnector1">
            <a:avLst/>
          </a:prstGeom>
          <a:noFill/>
          <a:ln cap="flat" cmpd="sng" w="28575">
            <a:solidFill>
              <a:schemeClr val="dk2"/>
            </a:solidFill>
            <a:prstDash val="solid"/>
            <a:round/>
            <a:headEnd len="med" w="med" type="none"/>
            <a:tailEnd len="med" w="med" type="stealth"/>
          </a:ln>
        </p:spPr>
      </p:cxnSp>
      <p:cxnSp>
        <p:nvCxnSpPr>
          <p:cNvPr id="86" name="Google Shape;86;p15"/>
          <p:cNvCxnSpPr/>
          <p:nvPr/>
        </p:nvCxnSpPr>
        <p:spPr>
          <a:xfrm flipH="1" rot="10800000">
            <a:off x="6559000" y="1575350"/>
            <a:ext cx="721800" cy="27600"/>
          </a:xfrm>
          <a:prstGeom prst="straightConnector1">
            <a:avLst/>
          </a:prstGeom>
          <a:noFill/>
          <a:ln cap="flat" cmpd="sng" w="28575">
            <a:solidFill>
              <a:schemeClr val="dk2"/>
            </a:solidFill>
            <a:prstDash val="solid"/>
            <a:round/>
            <a:headEnd len="med" w="med" type="none"/>
            <a:tailEnd len="med" w="med" type="stealth"/>
          </a:ln>
        </p:spPr>
      </p:cxnSp>
      <p:cxnSp>
        <p:nvCxnSpPr>
          <p:cNvPr id="87" name="Google Shape;87;p15"/>
          <p:cNvCxnSpPr/>
          <p:nvPr/>
        </p:nvCxnSpPr>
        <p:spPr>
          <a:xfrm flipH="1">
            <a:off x="8158000" y="1961725"/>
            <a:ext cx="12600" cy="1077300"/>
          </a:xfrm>
          <a:prstGeom prst="straightConnector1">
            <a:avLst/>
          </a:prstGeom>
          <a:noFill/>
          <a:ln cap="flat" cmpd="sng" w="28575">
            <a:solidFill>
              <a:schemeClr val="dk2"/>
            </a:solidFill>
            <a:prstDash val="solid"/>
            <a:round/>
            <a:headEnd len="med" w="med" type="none"/>
            <a:tailEnd len="med" w="med" type="stealth"/>
          </a:ln>
        </p:spPr>
      </p:cxnSp>
      <p:cxnSp>
        <p:nvCxnSpPr>
          <p:cNvPr id="88" name="Google Shape;88;p15"/>
          <p:cNvCxnSpPr/>
          <p:nvPr/>
        </p:nvCxnSpPr>
        <p:spPr>
          <a:xfrm flipH="1">
            <a:off x="5618100" y="1997150"/>
            <a:ext cx="2532900" cy="1091700"/>
          </a:xfrm>
          <a:prstGeom prst="straightConnector1">
            <a:avLst/>
          </a:prstGeom>
          <a:noFill/>
          <a:ln cap="flat" cmpd="sng" w="28575">
            <a:solidFill>
              <a:schemeClr val="dk2"/>
            </a:solidFill>
            <a:prstDash val="solid"/>
            <a:round/>
            <a:headEnd len="med" w="med" type="none"/>
            <a:tailEnd len="med" w="med" type="stealth"/>
          </a:ln>
        </p:spPr>
      </p:cxnSp>
      <p:cxnSp>
        <p:nvCxnSpPr>
          <p:cNvPr id="89" name="Google Shape;89;p15"/>
          <p:cNvCxnSpPr>
            <a:stCxn id="81" idx="2"/>
            <a:endCxn id="77" idx="2"/>
          </p:cNvCxnSpPr>
          <p:nvPr/>
        </p:nvCxnSpPr>
        <p:spPr>
          <a:xfrm>
            <a:off x="7881750" y="4961525"/>
            <a:ext cx="0" cy="0"/>
          </a:xfrm>
          <a:prstGeom prst="straightConnector1">
            <a:avLst/>
          </a:prstGeom>
          <a:noFill/>
          <a:ln cap="flat" cmpd="sng" w="9525">
            <a:solidFill>
              <a:schemeClr val="dk2"/>
            </a:solidFill>
            <a:prstDash val="solid"/>
            <a:round/>
            <a:headEnd len="med" w="med" type="none"/>
            <a:tailEnd len="med" w="med" type="none"/>
          </a:ln>
        </p:spPr>
      </p:cxnSp>
      <p:cxnSp>
        <p:nvCxnSpPr>
          <p:cNvPr id="90" name="Google Shape;90;p15"/>
          <p:cNvCxnSpPr/>
          <p:nvPr/>
        </p:nvCxnSpPr>
        <p:spPr>
          <a:xfrm flipH="1">
            <a:off x="2783325" y="4164100"/>
            <a:ext cx="1269900" cy="25800"/>
          </a:xfrm>
          <a:prstGeom prst="straightConnector1">
            <a:avLst/>
          </a:prstGeom>
          <a:noFill/>
          <a:ln cap="flat" cmpd="sng" w="28575">
            <a:solidFill>
              <a:schemeClr val="dk2"/>
            </a:solidFill>
            <a:prstDash val="solid"/>
            <a:round/>
            <a:headEnd len="med" w="med" type="none"/>
            <a:tailEnd len="med" w="med" type="stealth"/>
          </a:ln>
        </p:spPr>
      </p:cxnSp>
      <p:sp>
        <p:nvSpPr>
          <p:cNvPr id="91" name="Google Shape;91;p15"/>
          <p:cNvSpPr txBox="1"/>
          <p:nvPr/>
        </p:nvSpPr>
        <p:spPr>
          <a:xfrm>
            <a:off x="282175" y="90550"/>
            <a:ext cx="40269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Block Diagram </a:t>
            </a:r>
            <a:endParaRPr b="1" sz="2400">
              <a:latin typeface="Times New Roman"/>
              <a:ea typeface="Times New Roman"/>
              <a:cs typeface="Times New Roman"/>
              <a:sym typeface="Times New Roman"/>
            </a:endParaRPr>
          </a:p>
        </p:txBody>
      </p:sp>
      <p:sp>
        <p:nvSpPr>
          <p:cNvPr id="92" name="Google Shape;92;p15"/>
          <p:cNvSpPr txBox="1"/>
          <p:nvPr/>
        </p:nvSpPr>
        <p:spPr>
          <a:xfrm>
            <a:off x="307850" y="3360600"/>
            <a:ext cx="1975200" cy="3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Safe navigations </a:t>
            </a:r>
            <a:endParaRPr>
              <a:latin typeface="Times New Roman"/>
              <a:ea typeface="Times New Roman"/>
              <a:cs typeface="Times New Roman"/>
              <a:sym typeface="Times New Roman"/>
            </a:endParaRPr>
          </a:p>
        </p:txBody>
      </p:sp>
      <p:pic>
        <p:nvPicPr>
          <p:cNvPr id="93" name="Google Shape;93;p15"/>
          <p:cNvPicPr preferRelativeResize="0"/>
          <p:nvPr/>
        </p:nvPicPr>
        <p:blipFill>
          <a:blip r:embed="rId8">
            <a:alphaModFix/>
          </a:blip>
          <a:stretch>
            <a:fillRect/>
          </a:stretch>
        </p:blipFill>
        <p:spPr>
          <a:xfrm rot="10800000">
            <a:off x="-6976" y="5057644"/>
            <a:ext cx="9157951" cy="85856"/>
          </a:xfrm>
          <a:prstGeom prst="rect">
            <a:avLst/>
          </a:prstGeom>
          <a:noFill/>
          <a:ln>
            <a:noFill/>
          </a:ln>
        </p:spPr>
      </p:pic>
      <p:pic>
        <p:nvPicPr>
          <p:cNvPr id="94" name="Google Shape;94;p15"/>
          <p:cNvPicPr preferRelativeResize="0"/>
          <p:nvPr/>
        </p:nvPicPr>
        <p:blipFill rotWithShape="1">
          <a:blip r:embed="rId9">
            <a:alphaModFix/>
          </a:blip>
          <a:srcRect b="23369" l="23369" r="17661" t="7773"/>
          <a:stretch/>
        </p:blipFill>
        <p:spPr>
          <a:xfrm>
            <a:off x="4426150" y="3657442"/>
            <a:ext cx="1793900" cy="134337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Obstacle detection Methods</a:t>
            </a:r>
            <a:endParaRPr b="1">
              <a:latin typeface="Times New Roman"/>
              <a:ea typeface="Times New Roman"/>
              <a:cs typeface="Times New Roman"/>
              <a:sym typeface="Times New Roman"/>
            </a:endParaRPr>
          </a:p>
        </p:txBody>
      </p:sp>
      <p:sp>
        <p:nvSpPr>
          <p:cNvPr id="100" name="Google Shape;100;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000000"/>
              </a:buClr>
              <a:buSzPts val="1500"/>
              <a:buChar char="●"/>
            </a:pPr>
            <a:r>
              <a:rPr b="1" lang="en" sz="1500">
                <a:solidFill>
                  <a:srgbClr val="000000"/>
                </a:solidFill>
                <a:latin typeface="Times New Roman"/>
                <a:ea typeface="Times New Roman"/>
                <a:cs typeface="Times New Roman"/>
                <a:sym typeface="Times New Roman"/>
              </a:rPr>
              <a:t>S</a:t>
            </a:r>
            <a:r>
              <a:rPr lang="en" sz="1500">
                <a:solidFill>
                  <a:srgbClr val="000000"/>
                </a:solidFill>
                <a:latin typeface="Times New Roman"/>
                <a:ea typeface="Times New Roman"/>
                <a:cs typeface="Times New Roman"/>
                <a:sym typeface="Times New Roman"/>
              </a:rPr>
              <a:t>ingle </a:t>
            </a:r>
            <a:r>
              <a:rPr b="1" lang="en" sz="1500">
                <a:solidFill>
                  <a:srgbClr val="000000"/>
                </a:solidFill>
                <a:latin typeface="Times New Roman"/>
                <a:ea typeface="Times New Roman"/>
                <a:cs typeface="Times New Roman"/>
                <a:sym typeface="Times New Roman"/>
              </a:rPr>
              <a:t>S</a:t>
            </a:r>
            <a:r>
              <a:rPr lang="en" sz="1500">
                <a:solidFill>
                  <a:srgbClr val="000000"/>
                </a:solidFill>
                <a:latin typeface="Times New Roman"/>
                <a:ea typeface="Times New Roman"/>
                <a:cs typeface="Times New Roman"/>
                <a:sym typeface="Times New Roman"/>
              </a:rPr>
              <a:t>hot </a:t>
            </a:r>
            <a:r>
              <a:rPr b="1" lang="en" sz="1500">
                <a:solidFill>
                  <a:srgbClr val="000000"/>
                </a:solidFill>
                <a:latin typeface="Times New Roman"/>
                <a:ea typeface="Times New Roman"/>
                <a:cs typeface="Times New Roman"/>
                <a:sym typeface="Times New Roman"/>
              </a:rPr>
              <a:t>D</a:t>
            </a:r>
            <a:r>
              <a:rPr lang="en" sz="1500">
                <a:solidFill>
                  <a:srgbClr val="000000"/>
                </a:solidFill>
                <a:latin typeface="Times New Roman"/>
                <a:ea typeface="Times New Roman"/>
                <a:cs typeface="Times New Roman"/>
                <a:sym typeface="Times New Roman"/>
              </a:rPr>
              <a:t>etector achieves a good balance between speed and accuracy. SSD runs a convolutional network on input image only once and calculates a feature map. Now, we run a small 3×3 sized convolutional kernel on this feature map to predict the bounding boxes and classification probability.</a:t>
            </a:r>
            <a:endParaRPr sz="1500">
              <a:solidFill>
                <a:srgbClr val="000000"/>
              </a:solidFill>
              <a:latin typeface="Times New Roman"/>
              <a:ea typeface="Times New Roman"/>
              <a:cs typeface="Times New Roman"/>
              <a:sym typeface="Times New Roman"/>
            </a:endParaRPr>
          </a:p>
          <a:p>
            <a:pPr indent="0" lvl="0" marL="0" rtl="0" algn="l">
              <a:spcBef>
                <a:spcPts val="1600"/>
              </a:spcBef>
              <a:spcAft>
                <a:spcPts val="0"/>
              </a:spcAft>
              <a:buNone/>
            </a:pPr>
            <a:r>
              <a:rPr lang="en" sz="1500">
                <a:solidFill>
                  <a:srgbClr val="000000"/>
                </a:solidFill>
                <a:latin typeface="Times New Roman"/>
                <a:ea typeface="Times New Roman"/>
                <a:cs typeface="Times New Roman"/>
                <a:sym typeface="Times New Roman"/>
              </a:rPr>
              <a:t> </a:t>
            </a:r>
            <a:endParaRPr sz="1500">
              <a:solidFill>
                <a:srgbClr val="000000"/>
              </a:solidFill>
              <a:latin typeface="Times New Roman"/>
              <a:ea typeface="Times New Roman"/>
              <a:cs typeface="Times New Roman"/>
              <a:sym typeface="Times New Roman"/>
            </a:endParaRPr>
          </a:p>
          <a:p>
            <a:pPr indent="-323850" lvl="0" marL="457200" rtl="0" algn="l">
              <a:spcBef>
                <a:spcPts val="1600"/>
              </a:spcBef>
              <a:spcAft>
                <a:spcPts val="0"/>
              </a:spcAft>
              <a:buClr>
                <a:srgbClr val="000000"/>
              </a:buClr>
              <a:buSzPts val="1500"/>
              <a:buFont typeface="Times New Roman"/>
              <a:buChar char="●"/>
            </a:pPr>
            <a:r>
              <a:rPr lang="en" sz="1500">
                <a:solidFill>
                  <a:srgbClr val="000000"/>
                </a:solidFill>
                <a:latin typeface="Times New Roman"/>
                <a:ea typeface="Times New Roman"/>
                <a:cs typeface="Times New Roman"/>
                <a:sym typeface="Times New Roman"/>
              </a:rPr>
              <a:t>Faster R-CNN uses Regional </a:t>
            </a:r>
            <a:r>
              <a:rPr lang="en" sz="1500">
                <a:solidFill>
                  <a:srgbClr val="000000"/>
                </a:solidFill>
                <a:latin typeface="Times New Roman"/>
                <a:ea typeface="Times New Roman"/>
                <a:cs typeface="Times New Roman"/>
                <a:sym typeface="Times New Roman"/>
              </a:rPr>
              <a:t>Proportional</a:t>
            </a:r>
            <a:r>
              <a:rPr lang="en" sz="1500">
                <a:solidFill>
                  <a:srgbClr val="000000"/>
                </a:solidFill>
                <a:latin typeface="Times New Roman"/>
                <a:ea typeface="Times New Roman"/>
                <a:cs typeface="Times New Roman"/>
                <a:sym typeface="Times New Roman"/>
              </a:rPr>
              <a:t> Network to generate region of interests. It also uses different size of anchor boxes and aspect ratio at each location on which RPN predicts the probability of being background or foreground.RPN gives out bounding boxes of various sizes with the corresponding probabilities of each class. Then bounding box regression is done for localization of object.</a:t>
            </a:r>
            <a:endParaRPr sz="1500">
              <a:solidFill>
                <a:srgbClr val="000000"/>
              </a:solidFill>
              <a:latin typeface="Times New Roman"/>
              <a:ea typeface="Times New Roman"/>
              <a:cs typeface="Times New Roman"/>
              <a:sym typeface="Times New Roman"/>
            </a:endParaRPr>
          </a:p>
          <a:p>
            <a:pPr indent="0" lvl="0" marL="0" rtl="0" algn="l">
              <a:spcBef>
                <a:spcPts val="1600"/>
              </a:spcBef>
              <a:spcAft>
                <a:spcPts val="0"/>
              </a:spcAft>
              <a:buNone/>
            </a:pPr>
            <a:r>
              <a:t/>
            </a:r>
            <a:endParaRPr sz="1500">
              <a:solidFill>
                <a:srgbClr val="000000"/>
              </a:solidFill>
              <a:latin typeface="Times New Roman"/>
              <a:ea typeface="Times New Roman"/>
              <a:cs typeface="Times New Roman"/>
              <a:sym typeface="Times New Roman"/>
            </a:endParaRPr>
          </a:p>
          <a:p>
            <a:pPr indent="-323850" lvl="0" marL="457200" rtl="0" algn="l">
              <a:spcBef>
                <a:spcPts val="1600"/>
              </a:spcBef>
              <a:spcAft>
                <a:spcPts val="0"/>
              </a:spcAft>
              <a:buClr>
                <a:srgbClr val="000000"/>
              </a:buClr>
              <a:buSzPts val="1500"/>
              <a:buFont typeface="Times New Roman"/>
              <a:buChar char="●"/>
            </a:pPr>
            <a:r>
              <a:rPr lang="en" sz="1500">
                <a:solidFill>
                  <a:srgbClr val="000000"/>
                </a:solidFill>
                <a:latin typeface="Times New Roman"/>
                <a:ea typeface="Times New Roman"/>
                <a:cs typeface="Times New Roman"/>
                <a:sym typeface="Times New Roman"/>
              </a:rPr>
              <a:t>Faster R-CNN is more accurate than SSD. But for the speed concern, SSD is faster.</a:t>
            </a:r>
            <a:endParaRPr sz="1500">
              <a:solidFill>
                <a:srgbClr val="000000"/>
              </a:solidFill>
              <a:latin typeface="Times New Roman"/>
              <a:ea typeface="Times New Roman"/>
              <a:cs typeface="Times New Roman"/>
              <a:sym typeface="Times New Roman"/>
            </a:endParaRPr>
          </a:p>
          <a:p>
            <a:pPr indent="0" lvl="0" marL="457200" rtl="0" algn="l">
              <a:spcBef>
                <a:spcPts val="1600"/>
              </a:spcBef>
              <a:spcAft>
                <a:spcPts val="1600"/>
              </a:spcAft>
              <a:buNone/>
            </a:pPr>
            <a:r>
              <a:t/>
            </a:r>
            <a:endParaRPr sz="1100">
              <a:solidFill>
                <a:schemeClr val="dk1"/>
              </a:solidFill>
              <a:latin typeface="Times New Roman"/>
              <a:ea typeface="Times New Roman"/>
              <a:cs typeface="Times New Roman"/>
              <a:sym typeface="Times New Roman"/>
            </a:endParaRPr>
          </a:p>
        </p:txBody>
      </p:sp>
      <p:pic>
        <p:nvPicPr>
          <p:cNvPr id="101" name="Google Shape;101;p16"/>
          <p:cNvPicPr preferRelativeResize="0"/>
          <p:nvPr/>
        </p:nvPicPr>
        <p:blipFill>
          <a:blip r:embed="rId3">
            <a:alphaModFix/>
          </a:blip>
          <a:stretch>
            <a:fillRect/>
          </a:stretch>
        </p:blipFill>
        <p:spPr>
          <a:xfrm rot="10800000">
            <a:off x="-6976" y="5057644"/>
            <a:ext cx="9157951" cy="8585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7"/>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Obstacle detection</a:t>
            </a:r>
            <a:endParaRPr b="1">
              <a:latin typeface="Times New Roman"/>
              <a:ea typeface="Times New Roman"/>
              <a:cs typeface="Times New Roman"/>
              <a:sym typeface="Times New Roman"/>
            </a:endParaRPr>
          </a:p>
        </p:txBody>
      </p:sp>
      <p:sp>
        <p:nvSpPr>
          <p:cNvPr id="107" name="Google Shape;107;p17"/>
          <p:cNvSpPr txBox="1"/>
          <p:nvPr>
            <p:ph idx="1" type="body"/>
          </p:nvPr>
        </p:nvSpPr>
        <p:spPr>
          <a:xfrm>
            <a:off x="311700" y="923525"/>
            <a:ext cx="8520600" cy="3645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Pre-trained models are used for obstacle detection.</a:t>
            </a:r>
            <a:endParaRPr>
              <a:solidFill>
                <a:srgbClr val="000000"/>
              </a:solidFill>
              <a:latin typeface="Times New Roman"/>
              <a:ea typeface="Times New Roman"/>
              <a:cs typeface="Times New Roman"/>
              <a:sym typeface="Times New Roman"/>
            </a:endParaRPr>
          </a:p>
          <a:p>
            <a:pPr indent="0" lvl="0" marL="457200" rtl="0" algn="l">
              <a:spcBef>
                <a:spcPts val="1600"/>
              </a:spcBef>
              <a:spcAft>
                <a:spcPts val="0"/>
              </a:spcAft>
              <a:buNone/>
            </a:pPr>
            <a:r>
              <a:rPr lang="en">
                <a:solidFill>
                  <a:srgbClr val="000000"/>
                </a:solidFill>
                <a:latin typeface="Times New Roman"/>
                <a:ea typeface="Times New Roman"/>
                <a:cs typeface="Times New Roman"/>
                <a:sym typeface="Times New Roman"/>
              </a:rPr>
              <a:t>  1. YOLO				2. SSD				     3. </a:t>
            </a:r>
            <a:r>
              <a:rPr lang="en">
                <a:solidFill>
                  <a:srgbClr val="000000"/>
                </a:solidFill>
                <a:latin typeface="Times New Roman"/>
                <a:ea typeface="Times New Roman"/>
                <a:cs typeface="Times New Roman"/>
                <a:sym typeface="Times New Roman"/>
              </a:rPr>
              <a:t>Faster R-CNN</a:t>
            </a:r>
            <a:endParaRPr>
              <a:solidFill>
                <a:srgbClr val="000000"/>
              </a:solidFill>
              <a:latin typeface="Times New Roman"/>
              <a:ea typeface="Times New Roman"/>
              <a:cs typeface="Times New Roman"/>
              <a:sym typeface="Times New Roman"/>
            </a:endParaRPr>
          </a:p>
          <a:p>
            <a:pPr indent="0" lvl="0" marL="914400" rtl="0" algn="l">
              <a:spcBef>
                <a:spcPts val="1600"/>
              </a:spcBef>
              <a:spcAft>
                <a:spcPts val="1600"/>
              </a:spcAft>
              <a:buNone/>
            </a:pPr>
            <a:r>
              <a:t/>
            </a:r>
            <a:endParaRPr>
              <a:solidFill>
                <a:srgbClr val="000000"/>
              </a:solidFill>
              <a:latin typeface="Times New Roman"/>
              <a:ea typeface="Times New Roman"/>
              <a:cs typeface="Times New Roman"/>
              <a:sym typeface="Times New Roman"/>
            </a:endParaRPr>
          </a:p>
        </p:txBody>
      </p:sp>
      <p:pic>
        <p:nvPicPr>
          <p:cNvPr id="108" name="Google Shape;108;p17"/>
          <p:cNvPicPr preferRelativeResize="0"/>
          <p:nvPr/>
        </p:nvPicPr>
        <p:blipFill>
          <a:blip r:embed="rId3">
            <a:alphaModFix/>
          </a:blip>
          <a:stretch>
            <a:fillRect/>
          </a:stretch>
        </p:blipFill>
        <p:spPr>
          <a:xfrm>
            <a:off x="3073650" y="1908425"/>
            <a:ext cx="2877050" cy="3092650"/>
          </a:xfrm>
          <a:prstGeom prst="rect">
            <a:avLst/>
          </a:prstGeom>
          <a:noFill/>
          <a:ln>
            <a:noFill/>
          </a:ln>
        </p:spPr>
      </p:pic>
      <p:pic>
        <p:nvPicPr>
          <p:cNvPr id="109" name="Google Shape;109;p17"/>
          <p:cNvPicPr preferRelativeResize="0"/>
          <p:nvPr/>
        </p:nvPicPr>
        <p:blipFill>
          <a:blip r:embed="rId4">
            <a:alphaModFix/>
          </a:blip>
          <a:stretch>
            <a:fillRect/>
          </a:stretch>
        </p:blipFill>
        <p:spPr>
          <a:xfrm>
            <a:off x="6060677" y="1908425"/>
            <a:ext cx="2996700" cy="3092650"/>
          </a:xfrm>
          <a:prstGeom prst="rect">
            <a:avLst/>
          </a:prstGeom>
          <a:noFill/>
          <a:ln>
            <a:noFill/>
          </a:ln>
        </p:spPr>
      </p:pic>
      <p:pic>
        <p:nvPicPr>
          <p:cNvPr id="110" name="Google Shape;110;p17"/>
          <p:cNvPicPr preferRelativeResize="0"/>
          <p:nvPr/>
        </p:nvPicPr>
        <p:blipFill>
          <a:blip r:embed="rId5">
            <a:alphaModFix/>
          </a:blip>
          <a:stretch>
            <a:fillRect/>
          </a:stretch>
        </p:blipFill>
        <p:spPr>
          <a:xfrm rot="10800000">
            <a:off x="-6976" y="5057644"/>
            <a:ext cx="9157951" cy="85856"/>
          </a:xfrm>
          <a:prstGeom prst="rect">
            <a:avLst/>
          </a:prstGeom>
          <a:noFill/>
          <a:ln>
            <a:noFill/>
          </a:ln>
        </p:spPr>
      </p:pic>
      <p:pic>
        <p:nvPicPr>
          <p:cNvPr id="111" name="Google Shape;111;p17"/>
          <p:cNvPicPr preferRelativeResize="0"/>
          <p:nvPr/>
        </p:nvPicPr>
        <p:blipFill>
          <a:blip r:embed="rId6">
            <a:alphaModFix/>
          </a:blip>
          <a:stretch>
            <a:fillRect/>
          </a:stretch>
        </p:blipFill>
        <p:spPr>
          <a:xfrm>
            <a:off x="473325" y="1908425"/>
            <a:ext cx="2600325" cy="3092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Proximity defining Algorithm</a:t>
            </a:r>
            <a:endParaRPr b="1">
              <a:latin typeface="Times New Roman"/>
              <a:ea typeface="Times New Roman"/>
              <a:cs typeface="Times New Roman"/>
              <a:sym typeface="Times New Roman"/>
            </a:endParaRPr>
          </a:p>
        </p:txBody>
      </p:sp>
      <p:sp>
        <p:nvSpPr>
          <p:cNvPr id="117" name="Google Shape;117;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Times New Roman"/>
              <a:buAutoNum type="arabicPeriod"/>
            </a:pPr>
            <a:r>
              <a:rPr lang="en">
                <a:solidFill>
                  <a:srgbClr val="000000"/>
                </a:solidFill>
                <a:latin typeface="Times New Roman"/>
                <a:ea typeface="Times New Roman"/>
                <a:cs typeface="Times New Roman"/>
                <a:sym typeface="Times New Roman"/>
              </a:rPr>
              <a:t>Define a region of interest which is in proximity of the camera.(left,right,front)</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AutoNum type="arabicPeriod"/>
            </a:pPr>
            <a:r>
              <a:rPr lang="en">
                <a:solidFill>
                  <a:srgbClr val="000000"/>
                </a:solidFill>
                <a:latin typeface="Times New Roman"/>
                <a:ea typeface="Times New Roman"/>
                <a:cs typeface="Times New Roman"/>
                <a:sym typeface="Times New Roman"/>
              </a:rPr>
              <a:t>If the object comes under the region of interest, deploy object detection algorithm within that region.</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AutoNum type="arabicPeriod"/>
            </a:pPr>
            <a:r>
              <a:rPr lang="en">
                <a:solidFill>
                  <a:srgbClr val="000000"/>
                </a:solidFill>
                <a:latin typeface="Times New Roman"/>
                <a:ea typeface="Times New Roman"/>
                <a:cs typeface="Times New Roman"/>
                <a:sym typeface="Times New Roman"/>
              </a:rPr>
              <a:t>Estimate detection class and detection score of the respective object in the defined region.</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AutoNum type="arabicPeriod"/>
            </a:pPr>
            <a:r>
              <a:rPr lang="en">
                <a:solidFill>
                  <a:srgbClr val="000000"/>
                </a:solidFill>
                <a:latin typeface="Times New Roman"/>
                <a:ea typeface="Times New Roman"/>
                <a:cs typeface="Times New Roman"/>
                <a:sym typeface="Times New Roman"/>
              </a:rPr>
              <a:t>If the detection score is greater than or equal to a particular threshold ( detection threshold is taken to be 70%), consider the object</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AutoNum type="arabicPeriod"/>
            </a:pPr>
            <a:r>
              <a:rPr lang="en">
                <a:solidFill>
                  <a:srgbClr val="000000"/>
                </a:solidFill>
                <a:latin typeface="Times New Roman"/>
                <a:ea typeface="Times New Roman"/>
                <a:cs typeface="Times New Roman"/>
                <a:sym typeface="Times New Roman"/>
              </a:rPr>
              <a:t>This way the object will be tracked when it comes near to the user and alerts the user.</a:t>
            </a:r>
            <a:endParaRPr>
              <a:solidFill>
                <a:srgbClr val="000000"/>
              </a:solidFill>
              <a:latin typeface="Times New Roman"/>
              <a:ea typeface="Times New Roman"/>
              <a:cs typeface="Times New Roman"/>
              <a:sym typeface="Times New Roman"/>
            </a:endParaRPr>
          </a:p>
          <a:p>
            <a:pPr indent="0" lvl="0" marL="914400" rtl="0" algn="l">
              <a:spcBef>
                <a:spcPts val="1600"/>
              </a:spcBef>
              <a:spcAft>
                <a:spcPts val="1600"/>
              </a:spcAft>
              <a:buNone/>
            </a:pPr>
            <a:r>
              <a:t/>
            </a:r>
            <a:endParaRPr>
              <a:solidFill>
                <a:srgbClr val="000000"/>
              </a:solidFill>
            </a:endParaRPr>
          </a:p>
        </p:txBody>
      </p:sp>
      <p:pic>
        <p:nvPicPr>
          <p:cNvPr id="118" name="Google Shape;118;p18"/>
          <p:cNvPicPr preferRelativeResize="0"/>
          <p:nvPr/>
        </p:nvPicPr>
        <p:blipFill>
          <a:blip r:embed="rId3">
            <a:alphaModFix/>
          </a:blip>
          <a:stretch>
            <a:fillRect/>
          </a:stretch>
        </p:blipFill>
        <p:spPr>
          <a:xfrm rot="10800000">
            <a:off x="-6976" y="5057644"/>
            <a:ext cx="9157951" cy="8585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Path Navigation</a:t>
            </a:r>
            <a:endParaRPr b="1">
              <a:latin typeface="Times New Roman"/>
              <a:ea typeface="Times New Roman"/>
              <a:cs typeface="Times New Roman"/>
              <a:sym typeface="Times New Roman"/>
            </a:endParaRPr>
          </a:p>
        </p:txBody>
      </p:sp>
      <p:sp>
        <p:nvSpPr>
          <p:cNvPr id="124" name="Google Shape;124;p19"/>
          <p:cNvSpPr txBox="1"/>
          <p:nvPr>
            <p:ph idx="1" type="body"/>
          </p:nvPr>
        </p:nvSpPr>
        <p:spPr>
          <a:xfrm>
            <a:off x="311700" y="1017725"/>
            <a:ext cx="8520600" cy="355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Times New Roman"/>
              <a:buAutoNum type="romanUcPeriod"/>
            </a:pPr>
            <a:r>
              <a:rPr b="1" lang="en">
                <a:solidFill>
                  <a:srgbClr val="000000"/>
                </a:solidFill>
                <a:latin typeface="Times New Roman"/>
                <a:ea typeface="Times New Roman"/>
                <a:cs typeface="Times New Roman"/>
                <a:sym typeface="Times New Roman"/>
              </a:rPr>
              <a:t>Left - Right Navigation</a:t>
            </a:r>
            <a:endParaRPr b="1">
              <a:solidFill>
                <a:srgbClr val="000000"/>
              </a:solidFill>
              <a:latin typeface="Times New Roman"/>
              <a:ea typeface="Times New Roman"/>
              <a:cs typeface="Times New Roman"/>
              <a:sym typeface="Times New Roman"/>
            </a:endParaRPr>
          </a:p>
          <a:p>
            <a:pPr indent="-330200" lvl="1" marL="914400" rtl="0" algn="l">
              <a:spcBef>
                <a:spcPts val="0"/>
              </a:spcBef>
              <a:spcAft>
                <a:spcPts val="0"/>
              </a:spcAft>
              <a:buClr>
                <a:srgbClr val="000000"/>
              </a:buClr>
              <a:buSzPts val="1600"/>
              <a:buFont typeface="Times New Roman"/>
              <a:buAutoNum type="alphaUcPeriod"/>
            </a:pPr>
            <a:r>
              <a:rPr lang="en" sz="1600">
                <a:solidFill>
                  <a:srgbClr val="000000"/>
                </a:solidFill>
                <a:latin typeface="Times New Roman"/>
                <a:ea typeface="Times New Roman"/>
                <a:cs typeface="Times New Roman"/>
                <a:sym typeface="Times New Roman"/>
              </a:rPr>
              <a:t>Divide the region of interest into 3 segments vertically (left, center and right)</a:t>
            </a:r>
            <a:endParaRPr sz="1600">
              <a:solidFill>
                <a:srgbClr val="000000"/>
              </a:solidFill>
              <a:latin typeface="Times New Roman"/>
              <a:ea typeface="Times New Roman"/>
              <a:cs typeface="Times New Roman"/>
              <a:sym typeface="Times New Roman"/>
            </a:endParaRPr>
          </a:p>
          <a:p>
            <a:pPr indent="-330200" lvl="1" marL="914400" rtl="0" algn="l">
              <a:spcBef>
                <a:spcPts val="0"/>
              </a:spcBef>
              <a:spcAft>
                <a:spcPts val="0"/>
              </a:spcAft>
              <a:buClr>
                <a:srgbClr val="000000"/>
              </a:buClr>
              <a:buSzPts val="1600"/>
              <a:buFont typeface="Times New Roman"/>
              <a:buAutoNum type="alphaUcPeriod"/>
            </a:pPr>
            <a:r>
              <a:rPr lang="en" sz="1600">
                <a:solidFill>
                  <a:srgbClr val="000000"/>
                </a:solidFill>
                <a:latin typeface="Times New Roman"/>
                <a:ea typeface="Times New Roman"/>
                <a:cs typeface="Times New Roman"/>
                <a:sym typeface="Times New Roman"/>
              </a:rPr>
              <a:t>When the coordinates of object is in the right segment, it will be navigated to Left and when the coordinates of object is in the left segment, it will be navigated to Right.</a:t>
            </a:r>
            <a:endParaRPr sz="1600">
              <a:solidFill>
                <a:srgbClr val="000000"/>
              </a:solidFill>
              <a:latin typeface="Times New Roman"/>
              <a:ea typeface="Times New Roman"/>
              <a:cs typeface="Times New Roman"/>
              <a:sym typeface="Times New Roman"/>
            </a:endParaRPr>
          </a:p>
          <a:p>
            <a:pPr indent="0" lvl="0" marL="914400" rtl="0" algn="l">
              <a:spcBef>
                <a:spcPts val="1600"/>
              </a:spcBef>
              <a:spcAft>
                <a:spcPts val="0"/>
              </a:spcAft>
              <a:buNone/>
            </a:pPr>
            <a:r>
              <a:t/>
            </a:r>
            <a:endParaRPr sz="1600">
              <a:solidFill>
                <a:srgbClr val="000000"/>
              </a:solidFill>
              <a:latin typeface="Times New Roman"/>
              <a:ea typeface="Times New Roman"/>
              <a:cs typeface="Times New Roman"/>
              <a:sym typeface="Times New Roman"/>
            </a:endParaRPr>
          </a:p>
          <a:p>
            <a:pPr indent="0" lvl="0" marL="914400" rtl="0" algn="l">
              <a:spcBef>
                <a:spcPts val="1600"/>
              </a:spcBef>
              <a:spcAft>
                <a:spcPts val="1600"/>
              </a:spcAft>
              <a:buNone/>
            </a:pPr>
            <a:r>
              <a:t/>
            </a:r>
            <a:endParaRPr sz="1600">
              <a:solidFill>
                <a:srgbClr val="000000"/>
              </a:solidFill>
              <a:latin typeface="Times New Roman"/>
              <a:ea typeface="Times New Roman"/>
              <a:cs typeface="Times New Roman"/>
              <a:sym typeface="Times New Roman"/>
            </a:endParaRPr>
          </a:p>
        </p:txBody>
      </p:sp>
      <p:pic>
        <p:nvPicPr>
          <p:cNvPr id="125" name="Google Shape;125;p19"/>
          <p:cNvPicPr preferRelativeResize="0"/>
          <p:nvPr/>
        </p:nvPicPr>
        <p:blipFill rotWithShape="1">
          <a:blip r:embed="rId3">
            <a:alphaModFix/>
          </a:blip>
          <a:srcRect b="8730" l="0" r="0" t="-8730"/>
          <a:stretch/>
        </p:blipFill>
        <p:spPr>
          <a:xfrm>
            <a:off x="1787600" y="2309120"/>
            <a:ext cx="4589600" cy="2617210"/>
          </a:xfrm>
          <a:prstGeom prst="rect">
            <a:avLst/>
          </a:prstGeom>
          <a:noFill/>
          <a:ln>
            <a:noFill/>
          </a:ln>
        </p:spPr>
      </p:pic>
      <p:pic>
        <p:nvPicPr>
          <p:cNvPr id="126" name="Google Shape;126;p19"/>
          <p:cNvPicPr preferRelativeResize="0"/>
          <p:nvPr/>
        </p:nvPicPr>
        <p:blipFill>
          <a:blip r:embed="rId4">
            <a:alphaModFix/>
          </a:blip>
          <a:stretch>
            <a:fillRect/>
          </a:stretch>
        </p:blipFill>
        <p:spPr>
          <a:xfrm rot="10800000">
            <a:off x="-6976" y="5057644"/>
            <a:ext cx="9157951" cy="8585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Path Navigation</a:t>
            </a:r>
            <a:endParaRPr b="1">
              <a:latin typeface="Times New Roman"/>
              <a:ea typeface="Times New Roman"/>
              <a:cs typeface="Times New Roman"/>
              <a:sym typeface="Times New Roman"/>
            </a:endParaRPr>
          </a:p>
        </p:txBody>
      </p:sp>
      <p:sp>
        <p:nvSpPr>
          <p:cNvPr id="132" name="Google Shape;132;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Times New Roman"/>
                <a:ea typeface="Times New Roman"/>
                <a:cs typeface="Times New Roman"/>
                <a:sym typeface="Times New Roman"/>
              </a:rPr>
              <a:t>II.   </a:t>
            </a:r>
            <a:r>
              <a:rPr b="1" lang="en">
                <a:solidFill>
                  <a:srgbClr val="000000"/>
                </a:solidFill>
                <a:latin typeface="Times New Roman"/>
                <a:ea typeface="Times New Roman"/>
                <a:cs typeface="Times New Roman"/>
                <a:sym typeface="Times New Roman"/>
              </a:rPr>
              <a:t>Distance Navigation</a:t>
            </a:r>
            <a:br>
              <a:rPr lang="en">
                <a:solidFill>
                  <a:srgbClr val="000000"/>
                </a:solidFill>
                <a:latin typeface="Times New Roman"/>
                <a:ea typeface="Times New Roman"/>
                <a:cs typeface="Times New Roman"/>
                <a:sym typeface="Times New Roman"/>
              </a:rPr>
            </a:br>
            <a:r>
              <a:rPr lang="en">
                <a:solidFill>
                  <a:srgbClr val="000000"/>
                </a:solidFill>
                <a:latin typeface="Times New Roman"/>
                <a:ea typeface="Times New Roman"/>
                <a:cs typeface="Times New Roman"/>
                <a:sym typeface="Times New Roman"/>
              </a:rPr>
              <a:t>	</a:t>
            </a:r>
            <a:r>
              <a:rPr lang="en" sz="1600">
                <a:solidFill>
                  <a:srgbClr val="000000"/>
                </a:solidFill>
                <a:latin typeface="Times New Roman"/>
                <a:ea typeface="Times New Roman"/>
                <a:cs typeface="Times New Roman"/>
                <a:sym typeface="Times New Roman"/>
              </a:rPr>
              <a:t>A.	Divide the region into 2 segments horizontally (far and near)</a:t>
            </a:r>
            <a:br>
              <a:rPr lang="en" sz="1600">
                <a:solidFill>
                  <a:srgbClr val="000000"/>
                </a:solidFill>
                <a:latin typeface="Times New Roman"/>
                <a:ea typeface="Times New Roman"/>
                <a:cs typeface="Times New Roman"/>
                <a:sym typeface="Times New Roman"/>
              </a:rPr>
            </a:br>
            <a:r>
              <a:rPr lang="en" sz="1600">
                <a:solidFill>
                  <a:srgbClr val="000000"/>
                </a:solidFill>
                <a:latin typeface="Times New Roman"/>
                <a:ea typeface="Times New Roman"/>
                <a:cs typeface="Times New Roman"/>
                <a:sym typeface="Times New Roman"/>
              </a:rPr>
              <a:t>	B.	When the coordinates of the object is in far segment, user will be navigated about the</a:t>
            </a:r>
            <a:br>
              <a:rPr lang="en" sz="1600">
                <a:solidFill>
                  <a:srgbClr val="000000"/>
                </a:solidFill>
                <a:latin typeface="Times New Roman"/>
                <a:ea typeface="Times New Roman"/>
                <a:cs typeface="Times New Roman"/>
                <a:sym typeface="Times New Roman"/>
              </a:rPr>
            </a:br>
            <a:r>
              <a:rPr lang="en" sz="1600">
                <a:solidFill>
                  <a:srgbClr val="000000"/>
                </a:solidFill>
                <a:latin typeface="Times New Roman"/>
                <a:ea typeface="Times New Roman"/>
                <a:cs typeface="Times New Roman"/>
                <a:sym typeface="Times New Roman"/>
              </a:rPr>
              <a:t>		object’s distance as far and when the object’s coordinates are in near segment, user will</a:t>
            </a:r>
            <a:br>
              <a:rPr lang="en" sz="1600">
                <a:solidFill>
                  <a:srgbClr val="000000"/>
                </a:solidFill>
                <a:latin typeface="Times New Roman"/>
                <a:ea typeface="Times New Roman"/>
                <a:cs typeface="Times New Roman"/>
                <a:sym typeface="Times New Roman"/>
              </a:rPr>
            </a:br>
            <a:r>
              <a:rPr lang="en" sz="1600">
                <a:solidFill>
                  <a:srgbClr val="000000"/>
                </a:solidFill>
                <a:latin typeface="Times New Roman"/>
                <a:ea typeface="Times New Roman"/>
                <a:cs typeface="Times New Roman"/>
                <a:sym typeface="Times New Roman"/>
              </a:rPr>
              <a:t>		get warned about the object’s distance as near and proximity alert will be generated.</a:t>
            </a:r>
            <a:endParaRPr sz="1600">
              <a:solidFill>
                <a:srgbClr val="000000"/>
              </a:solidFill>
              <a:latin typeface="Times New Roman"/>
              <a:ea typeface="Times New Roman"/>
              <a:cs typeface="Times New Roman"/>
              <a:sym typeface="Times New Roman"/>
            </a:endParaRPr>
          </a:p>
          <a:p>
            <a:pPr indent="0" lvl="0" marL="0" rtl="0" algn="l">
              <a:spcBef>
                <a:spcPts val="1600"/>
              </a:spcBef>
              <a:spcAft>
                <a:spcPts val="1600"/>
              </a:spcAft>
              <a:buNone/>
            </a:pPr>
            <a:r>
              <a:t/>
            </a:r>
            <a:endParaRPr>
              <a:solidFill>
                <a:srgbClr val="000000"/>
              </a:solidFill>
            </a:endParaRPr>
          </a:p>
        </p:txBody>
      </p:sp>
      <p:pic>
        <p:nvPicPr>
          <p:cNvPr id="133" name="Google Shape;133;p20"/>
          <p:cNvPicPr preferRelativeResize="0"/>
          <p:nvPr/>
        </p:nvPicPr>
        <p:blipFill>
          <a:blip r:embed="rId3">
            <a:alphaModFix/>
          </a:blip>
          <a:stretch>
            <a:fillRect/>
          </a:stretch>
        </p:blipFill>
        <p:spPr>
          <a:xfrm>
            <a:off x="1925350" y="2735675"/>
            <a:ext cx="4311099" cy="2117476"/>
          </a:xfrm>
          <a:prstGeom prst="rect">
            <a:avLst/>
          </a:prstGeom>
          <a:noFill/>
          <a:ln>
            <a:noFill/>
          </a:ln>
        </p:spPr>
      </p:pic>
      <p:pic>
        <p:nvPicPr>
          <p:cNvPr id="134" name="Google Shape;134;p20"/>
          <p:cNvPicPr preferRelativeResize="0"/>
          <p:nvPr/>
        </p:nvPicPr>
        <p:blipFill>
          <a:blip r:embed="rId4">
            <a:alphaModFix/>
          </a:blip>
          <a:stretch>
            <a:fillRect/>
          </a:stretch>
        </p:blipFill>
        <p:spPr>
          <a:xfrm rot="10800000">
            <a:off x="-6976" y="5057644"/>
            <a:ext cx="9157951" cy="8585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Results</a:t>
            </a:r>
            <a:endParaRPr b="1"/>
          </a:p>
        </p:txBody>
      </p:sp>
      <p:pic>
        <p:nvPicPr>
          <p:cNvPr id="140" name="Google Shape;140;p21"/>
          <p:cNvPicPr preferRelativeResize="0"/>
          <p:nvPr/>
        </p:nvPicPr>
        <p:blipFill>
          <a:blip r:embed="rId3">
            <a:alphaModFix/>
          </a:blip>
          <a:stretch>
            <a:fillRect/>
          </a:stretch>
        </p:blipFill>
        <p:spPr>
          <a:xfrm>
            <a:off x="790572" y="1017725"/>
            <a:ext cx="7098603" cy="3991025"/>
          </a:xfrm>
          <a:prstGeom prst="rect">
            <a:avLst/>
          </a:prstGeom>
          <a:noFill/>
          <a:ln>
            <a:noFill/>
          </a:ln>
        </p:spPr>
      </p:pic>
      <p:pic>
        <p:nvPicPr>
          <p:cNvPr id="141" name="Google Shape;141;p21"/>
          <p:cNvPicPr preferRelativeResize="0"/>
          <p:nvPr/>
        </p:nvPicPr>
        <p:blipFill>
          <a:blip r:embed="rId4">
            <a:alphaModFix/>
          </a:blip>
          <a:stretch>
            <a:fillRect/>
          </a:stretch>
        </p:blipFill>
        <p:spPr>
          <a:xfrm rot="10800000">
            <a:off x="-6976" y="5057644"/>
            <a:ext cx="9157951" cy="8585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